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9" r:id="rId1"/>
    <p:sldMasterId id="2147483648" r:id="rId2"/>
  </p:sldMasterIdLst>
  <p:notesMasterIdLst>
    <p:notesMasterId r:id="rId86"/>
  </p:notesMasterIdLst>
  <p:handoutMasterIdLst>
    <p:handoutMasterId r:id="rId87"/>
  </p:handoutMasterIdLst>
  <p:sldIdLst>
    <p:sldId id="256" r:id="rId3"/>
    <p:sldId id="761" r:id="rId4"/>
    <p:sldId id="798" r:id="rId5"/>
    <p:sldId id="800" r:id="rId6"/>
    <p:sldId id="801" r:id="rId7"/>
    <p:sldId id="802" r:id="rId8"/>
    <p:sldId id="370" r:id="rId9"/>
    <p:sldId id="803" r:id="rId10"/>
    <p:sldId id="371" r:id="rId11"/>
    <p:sldId id="374" r:id="rId12"/>
    <p:sldId id="372" r:id="rId13"/>
    <p:sldId id="804" r:id="rId14"/>
    <p:sldId id="377" r:id="rId15"/>
    <p:sldId id="375" r:id="rId16"/>
    <p:sldId id="373" r:id="rId17"/>
    <p:sldId id="383" r:id="rId18"/>
    <p:sldId id="805" r:id="rId19"/>
    <p:sldId id="376" r:id="rId20"/>
    <p:sldId id="806" r:id="rId21"/>
    <p:sldId id="384" r:id="rId22"/>
    <p:sldId id="257" r:id="rId23"/>
    <p:sldId id="808" r:id="rId24"/>
    <p:sldId id="321" r:id="rId25"/>
    <p:sldId id="322" r:id="rId26"/>
    <p:sldId id="364" r:id="rId27"/>
    <p:sldId id="354" r:id="rId28"/>
    <p:sldId id="799" r:id="rId29"/>
    <p:sldId id="324" r:id="rId30"/>
    <p:sldId id="320" r:id="rId31"/>
    <p:sldId id="365" r:id="rId32"/>
    <p:sldId id="363" r:id="rId33"/>
    <p:sldId id="809" r:id="rId34"/>
    <p:sldId id="780" r:id="rId35"/>
    <p:sldId id="716" r:id="rId36"/>
    <p:sldId id="715" r:id="rId37"/>
    <p:sldId id="720" r:id="rId38"/>
    <p:sldId id="295" r:id="rId39"/>
    <p:sldId id="775" r:id="rId40"/>
    <p:sldId id="271" r:id="rId41"/>
    <p:sldId id="752" r:id="rId42"/>
    <p:sldId id="737" r:id="rId43"/>
    <p:sldId id="753" r:id="rId44"/>
    <p:sldId id="278" r:id="rId45"/>
    <p:sldId id="272" r:id="rId46"/>
    <p:sldId id="728" r:id="rId47"/>
    <p:sldId id="721" r:id="rId48"/>
    <p:sldId id="769" r:id="rId49"/>
    <p:sldId id="722" r:id="rId50"/>
    <p:sldId id="770" r:id="rId51"/>
    <p:sldId id="750" r:id="rId52"/>
    <p:sldId id="525" r:id="rId53"/>
    <p:sldId id="711" r:id="rId54"/>
    <p:sldId id="284" r:id="rId55"/>
    <p:sldId id="712" r:id="rId56"/>
    <p:sldId id="337" r:id="rId57"/>
    <p:sldId id="781" r:id="rId58"/>
    <p:sldId id="738" r:id="rId59"/>
    <p:sldId id="739" r:id="rId60"/>
    <p:sldId id="740" r:id="rId61"/>
    <p:sldId id="286" r:id="rId62"/>
    <p:sldId id="742" r:id="rId63"/>
    <p:sldId id="733" r:id="rId64"/>
    <p:sldId id="785" r:id="rId65"/>
    <p:sldId id="540" r:id="rId66"/>
    <p:sldId id="741" r:id="rId67"/>
    <p:sldId id="734" r:id="rId68"/>
    <p:sldId id="736" r:id="rId69"/>
    <p:sldId id="743" r:id="rId70"/>
    <p:sldId id="772" r:id="rId71"/>
    <p:sldId id="745" r:id="rId72"/>
    <p:sldId id="778" r:id="rId73"/>
    <p:sldId id="747" r:id="rId74"/>
    <p:sldId id="506" r:id="rId75"/>
    <p:sldId id="389" r:id="rId76"/>
    <p:sldId id="796" r:id="rId77"/>
    <p:sldId id="701" r:id="rId78"/>
    <p:sldId id="288" r:id="rId79"/>
    <p:sldId id="705" r:id="rId80"/>
    <p:sldId id="783" r:id="rId81"/>
    <p:sldId id="707" r:id="rId82"/>
    <p:sldId id="786" r:id="rId83"/>
    <p:sldId id="810" r:id="rId84"/>
    <p:sldId id="811" r:id="rId8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D98A6B2-8903-473A-A6D8-5A3E70051A51}">
          <p14:sldIdLst>
            <p14:sldId id="256"/>
            <p14:sldId id="761"/>
            <p14:sldId id="798"/>
            <p14:sldId id="800"/>
            <p14:sldId id="801"/>
            <p14:sldId id="802"/>
            <p14:sldId id="370"/>
            <p14:sldId id="803"/>
            <p14:sldId id="371"/>
            <p14:sldId id="374"/>
            <p14:sldId id="372"/>
            <p14:sldId id="804"/>
            <p14:sldId id="377"/>
            <p14:sldId id="375"/>
            <p14:sldId id="373"/>
            <p14:sldId id="383"/>
            <p14:sldId id="805"/>
            <p14:sldId id="376"/>
            <p14:sldId id="806"/>
            <p14:sldId id="384"/>
            <p14:sldId id="257"/>
            <p14:sldId id="808"/>
            <p14:sldId id="321"/>
            <p14:sldId id="322"/>
            <p14:sldId id="364"/>
            <p14:sldId id="354"/>
            <p14:sldId id="799"/>
            <p14:sldId id="324"/>
            <p14:sldId id="320"/>
            <p14:sldId id="365"/>
            <p14:sldId id="363"/>
            <p14:sldId id="809"/>
            <p14:sldId id="780"/>
            <p14:sldId id="716"/>
            <p14:sldId id="715"/>
            <p14:sldId id="720"/>
            <p14:sldId id="295"/>
            <p14:sldId id="775"/>
            <p14:sldId id="271"/>
            <p14:sldId id="752"/>
            <p14:sldId id="737"/>
            <p14:sldId id="753"/>
            <p14:sldId id="278"/>
            <p14:sldId id="272"/>
            <p14:sldId id="728"/>
            <p14:sldId id="721"/>
            <p14:sldId id="769"/>
            <p14:sldId id="722"/>
            <p14:sldId id="770"/>
            <p14:sldId id="750"/>
            <p14:sldId id="525"/>
            <p14:sldId id="711"/>
            <p14:sldId id="284"/>
            <p14:sldId id="712"/>
            <p14:sldId id="337"/>
            <p14:sldId id="781"/>
            <p14:sldId id="738"/>
            <p14:sldId id="739"/>
            <p14:sldId id="740"/>
            <p14:sldId id="286"/>
            <p14:sldId id="742"/>
            <p14:sldId id="733"/>
            <p14:sldId id="785"/>
            <p14:sldId id="540"/>
            <p14:sldId id="741"/>
            <p14:sldId id="734"/>
            <p14:sldId id="736"/>
            <p14:sldId id="743"/>
            <p14:sldId id="772"/>
            <p14:sldId id="745"/>
            <p14:sldId id="778"/>
            <p14:sldId id="747"/>
            <p14:sldId id="506"/>
            <p14:sldId id="389"/>
            <p14:sldId id="796"/>
            <p14:sldId id="701"/>
            <p14:sldId id="288"/>
            <p14:sldId id="705"/>
            <p14:sldId id="783"/>
            <p14:sldId id="707"/>
            <p14:sldId id="786"/>
            <p14:sldId id="810"/>
            <p14:sldId id="8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FF7D"/>
    <a:srgbClr val="FF5353"/>
    <a:srgbClr val="FF4B4B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E51DD4-B957-4A06-B64E-8AB7F821588D}" v="28" dt="2023-06-30T11:18:42.536"/>
  </p1510:revLst>
</p1510:revInfo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09" autoAdjust="0"/>
    <p:restoredTop sz="87772" autoAdjust="0"/>
  </p:normalViewPr>
  <p:slideViewPr>
    <p:cSldViewPr snapToGrid="0">
      <p:cViewPr varScale="1">
        <p:scale>
          <a:sx n="93" d="100"/>
          <a:sy n="93" d="100"/>
        </p:scale>
        <p:origin x="2310" y="90"/>
      </p:cViewPr>
      <p:guideLst/>
    </p:cSldViewPr>
  </p:slideViewPr>
  <p:outlineViewPr>
    <p:cViewPr>
      <p:scale>
        <a:sx n="33" d="100"/>
        <a:sy n="33" d="100"/>
      </p:scale>
      <p:origin x="0" y="-156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92"/>
    </p:cViewPr>
  </p:sorterViewPr>
  <p:notesViewPr>
    <p:cSldViewPr snapToGrid="0">
      <p:cViewPr varScale="1">
        <p:scale>
          <a:sx n="65" d="100"/>
          <a:sy n="65" d="100"/>
        </p:scale>
        <p:origin x="1656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D0B5A0A-3BF4-68DF-7FF9-32F89AF252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>
              <a:latin typeface="Cambria" panose="02040503050406030204" pitchFamily="18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08ED909-E36A-9854-DC35-3C6E45EA2A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E65F8-F472-4785-BA91-0B0BB7AA6E99}" type="datetimeFigureOut">
              <a:rPr lang="de-CH" smtClean="0">
                <a:latin typeface="Cambria" panose="02040503050406030204" pitchFamily="18" charset="0"/>
              </a:rPr>
              <a:t>30.06.2023</a:t>
            </a:fld>
            <a:endParaRPr lang="de-CH" dirty="0">
              <a:latin typeface="Cambria" panose="02040503050406030204" pitchFamily="18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AD9929-6A44-510A-15F0-CBE9F4BD36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>
              <a:latin typeface="Cambria" panose="02040503050406030204" pitchFamily="18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02FAB2A-6115-8F4C-0D10-02DA6A8F19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F01F6-92BA-47AC-BC1B-B4CCC4999EC3}" type="slidenum">
              <a:rPr lang="de-CH" smtClean="0">
                <a:latin typeface="Cambria" panose="02040503050406030204" pitchFamily="18" charset="0"/>
              </a:rPr>
              <a:t>‹Nr.›</a:t>
            </a:fld>
            <a:endParaRPr lang="de-CH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33469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4:54.59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1,'3391'0,"-3322"0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6:07.65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0,'6035'0,"-6651"0,585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6:33.95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1,'10351'0,"-10295"0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6:41.26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0,'4975'0,"-4947"0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7:03.47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0,'4887'0,"-4858"0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7:08.75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0,'5476'0,"-5448"0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7:19.7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1,'1171'0,"-1135"0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7:28.74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1,'4405'0,"-4369"0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7:56.9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1,'6693'0,"-6657"0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5:00.53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1,'4375'0,"-4349"0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5:15.28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1,'5319'0,"-6057"0,746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5:16.93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5:17.73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624 1,'-4'0,"-4"0,-8 0,-5 0,-13 0,-3 0,-8 0,-2 0,0 0,-2 0,2 0,3 0,7 0,0 0,-2 0,-2 0,1 0,9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5:24.28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1,'2785'0,"-2754"0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5:32.5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1,'1731'0,"-1702"0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5:45.60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1,'2333'0,"-2306"0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8T08:35:55.55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0,'3164'0,"-3128"0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mbria" panose="02040503050406030204" pitchFamily="18" charset="0"/>
              </a:defRPr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mbria" panose="02040503050406030204" pitchFamily="18" charset="0"/>
              </a:defRPr>
            </a:lvl1pPr>
          </a:lstStyle>
          <a:p>
            <a:fld id="{76D174DC-2FD1-4497-AC81-4801AD830A88}" type="datetimeFigureOut">
              <a:rPr lang="de-CH" smtClean="0"/>
              <a:pPr/>
              <a:t>30.06.2023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mbria" panose="02040503050406030204" pitchFamily="18" charset="0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mbria" panose="02040503050406030204" pitchFamily="18" charset="0"/>
              </a:defRPr>
            </a:lvl1pPr>
          </a:lstStyle>
          <a:p>
            <a:fld id="{FDC9A5E4-FEE6-47F7-A93F-EEBDA3DC4717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08072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9618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Erstellt mit Google Earth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90701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Erstellt mit Google Earth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61249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Erstellt mit Google Earth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05918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Erstellt mit Google Earth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8911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Erstellt mit Google Earth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15885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Erstellt mit Google Earth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25720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97748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800" b="0" i="0" u="none" strike="noStrike" baseline="0" dirty="0">
                <a:solidFill>
                  <a:srgbClr val="000000"/>
                </a:solidFill>
                <a:latin typeface="Dotum" panose="020B0600000101010101" pitchFamily="34" charset="-127"/>
              </a:rPr>
              <a:t>AR: https://www.ar.ch/fileadmin/user_upload/Departement_Bau_Volkswirtschaft/Amt_fuer_Raum_Wald/MM_Bilder/20220919__Bericht_Eignungsgebiete_Windenergie_AR_Publikation.pdf</a:t>
            </a:r>
          </a:p>
          <a:p>
            <a:endParaRPr lang="de-CH" sz="1800" b="0" i="0" u="none" strike="noStrike" baseline="0" dirty="0">
              <a:solidFill>
                <a:srgbClr val="000000"/>
              </a:solidFill>
              <a:latin typeface="Dotum" panose="020B0600000101010101" pitchFamily="34" charset="-127"/>
            </a:endParaRPr>
          </a:p>
          <a:p>
            <a:r>
              <a:rPr lang="de-CH" sz="1800" b="0" i="0" u="none" strike="noStrike" baseline="0" dirty="0">
                <a:solidFill>
                  <a:srgbClr val="000000"/>
                </a:solidFill>
                <a:latin typeface="Dotum" panose="020B0600000101010101" pitchFamily="34" charset="-127"/>
              </a:rPr>
              <a:t>SG: https://www.sg.ch/content/dam/sgch/bauen/raumentwicklung/richtplanung/richtplananpassung-23/Eignungsgebiete%20Windenergie%20-%20Beilage%201%20-%20Steckbriefe%20Eignungsgebiete.pdf</a:t>
            </a:r>
          </a:p>
          <a:p>
            <a:endParaRPr lang="de-CH" sz="1800" b="0" i="0" u="none" strike="noStrike" baseline="0" dirty="0">
              <a:solidFill>
                <a:srgbClr val="000000"/>
              </a:solidFill>
              <a:latin typeface="Dotum" panose="020B0600000101010101" pitchFamily="34" charset="-127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32132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0" i="0" u="none" strike="noStrike" baseline="0" dirty="0">
                <a:solidFill>
                  <a:srgbClr val="000000"/>
                </a:solidFill>
                <a:latin typeface="Dotum" panose="020B0600000101010101" pitchFamily="34" charset="-127"/>
              </a:rPr>
              <a:t>AR: https://www.ar.ch/fileadmin/user_upload/Departement_Bau_Volkswirtschaft/Amt_fuer_Raum_Wald/MM_Bilder/20220919__Bericht_Eignungsgebiete_Windenergie_AR_Publikation.pdf</a:t>
            </a:r>
          </a:p>
          <a:p>
            <a:endParaRPr lang="de-CH" sz="1200" b="0" i="0" u="none" strike="noStrike" baseline="0" dirty="0">
              <a:solidFill>
                <a:srgbClr val="000000"/>
              </a:solidFill>
              <a:latin typeface="Dotum" panose="020B0600000101010101" pitchFamily="34" charset="-127"/>
            </a:endParaRPr>
          </a:p>
          <a:p>
            <a:r>
              <a:rPr lang="de-CH" sz="1200" b="0" i="0" u="none" strike="noStrike" baseline="0" dirty="0">
                <a:solidFill>
                  <a:srgbClr val="000000"/>
                </a:solidFill>
                <a:latin typeface="Dotum" panose="020B0600000101010101" pitchFamily="34" charset="-127"/>
              </a:rPr>
              <a:t>SG: https://www.sg.ch/content/dam/sgch/bauen/raumentwicklung/richtplanung/richtplananpassung-23/Eignungsgebiete%20Windenergie%20-%20Beilage%201%20-%20Steckbriefe%20Eignungsgebiete.pdf</a:t>
            </a:r>
          </a:p>
          <a:p>
            <a:endParaRPr lang="de-CH" sz="1200" b="0" i="0" u="none" strike="noStrike" baseline="0" dirty="0">
              <a:solidFill>
                <a:srgbClr val="000000"/>
              </a:solidFill>
              <a:latin typeface="Dotum" panose="020B0600000101010101" pitchFamily="34" charset="-127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20630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25852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46151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70962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02302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74801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64283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9450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25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876190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2328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298483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29747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29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1998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165037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30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089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304746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32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028669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33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918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34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998401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https://ar.ch/verwaltung/departement-bau-und-volkswirtschaft/amt-fuer-umwelt/energie/erneuerbare-energien/windenergie/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31353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https://www.enercon.de/fileadmin/Redakteur/Medien-Portal/broschueren/pdf/EC_Datenblaetter_WEA_de.pdf, Enercon E138 EP4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01219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https://www.e-genius.at/lernfelder/erneuerbare-energien/grundlagen-windenergie/leistung-einer-windkraftanlage</a:t>
            </a:r>
          </a:p>
        </p:txBody>
      </p:sp>
    </p:spTree>
    <p:extLst>
      <p:ext uri="{BB962C8B-B14F-4D97-AF65-F5344CB8AC3E}">
        <p14:creationId xmlns:p14="http://schemas.microsoft.com/office/powerpoint/2010/main" val="16402568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07056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Detail: Österreich / pannonische Tiefebene. Da stehen alle österreichischen Windturbinen.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https://globalwindatlas.info/en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493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57063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s://map.geo.admin.ch/?lang=de&amp;topic=energie&amp;bgLayer=ch.swisstopo.pixelkarte-grau&amp;layers=ch.bfe.windenergie-geschwindigkeit_h50,ch.bfe.windenergie-geschwindigkeit_h75,ch.bfe.windenergie-geschwindigkeit_h100,ch.bfe.windenergie-geschwindigkeit_h125,ch.bfe.windenergie-geschwindigkeit_h150&amp;layers_visibility=false,false,false,false,true&amp;catalogNodes=2419,2427,2480,2429,2431,2434,2436,2767,2441,3206&amp;layers_opacity=0.75,0.75,0.75,0.75,0.75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40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831540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https://ethz.ch/de/news-und-veranstaltungen/eth-news/news/2023/03/wo-sollen-windraeder-in-der-schweiz-stehen.html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89127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s://map.geo.admin.ch/?lang=de&amp;topic=energie&amp;bgLayer=ch.swisstopo.pixelkarte-grau&amp;layers=ch.bfe.windenergie-geschwindigkeit_h50,ch.bfe.windenergie-geschwindigkeit_h75,ch.bfe.windenergie-geschwindigkeit_h100,ch.bfe.windenergie-geschwindigkeit_h125,ch.bfe.windenergie-geschwindigkeit_h150&amp;layers_visibility=false,false,false,true,false&amp;catalogNodes=2419,2427,2480,2429,2431,2434,2436,2767,2441,3206&amp;layers_opacity=0.75,0.75,0.75,0.75,0.75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42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090732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43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88255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070581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https://de.wikipedia.org/wiki/Offshore-Windpark_Nordsee_One</a:t>
            </a:r>
          </a:p>
          <a:p>
            <a:endParaRPr lang="de-CH" dirty="0"/>
          </a:p>
          <a:p>
            <a:r>
              <a:rPr lang="de-CH" dirty="0"/>
              <a:t>https://de.wikipedia.org/wiki/Offshore-Windpark_Hollandse_Kust_Zuid</a:t>
            </a:r>
          </a:p>
          <a:p>
            <a:endParaRPr lang="de-CH" dirty="0"/>
          </a:p>
          <a:p>
            <a:r>
              <a:rPr lang="de-DE" b="1" i="0" dirty="0">
                <a:solidFill>
                  <a:srgbClr val="3C3C3C"/>
                </a:solidFill>
                <a:effectLst/>
                <a:latin typeface="Rubik"/>
              </a:rPr>
              <a:t>2022 mit 9’753 Gigawattstunden (</a:t>
            </a:r>
            <a:r>
              <a:rPr lang="de-DE" b="1" i="0" dirty="0" err="1">
                <a:solidFill>
                  <a:srgbClr val="3C3C3C"/>
                </a:solidFill>
                <a:effectLst/>
                <a:latin typeface="Rubik"/>
              </a:rPr>
              <a:t>GWh</a:t>
            </a:r>
            <a:r>
              <a:rPr lang="de-DE" b="1" i="0" dirty="0">
                <a:solidFill>
                  <a:srgbClr val="3C3C3C"/>
                </a:solidFill>
                <a:effectLst/>
                <a:latin typeface="Rubik"/>
              </a:rPr>
              <a:t>)</a:t>
            </a:r>
            <a:endParaRPr lang="de-CH" b="1" i="0" dirty="0">
              <a:solidFill>
                <a:srgbClr val="3C3C3C"/>
              </a:solidFill>
              <a:effectLst/>
              <a:latin typeface="Rubik"/>
            </a:endParaRPr>
          </a:p>
          <a:p>
            <a:r>
              <a:rPr lang="de-CH" dirty="0"/>
              <a:t>https://www.kkl.ch/unternehmen/medien/news/rekordhohe-stromproduktion-im-betriebsjahr-2022-1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619227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46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655013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https://www.ekz.ch/de/ueber-ekz/unternehmen/engagement/windprojekt-thundorf/projekt.html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47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182039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48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641407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Bedarf in Zukunft: 90 TWh, Ertrag pro WKA: 6.6 </a:t>
            </a:r>
            <a:r>
              <a:rPr lang="de-CH" dirty="0" err="1"/>
              <a:t>GWh</a:t>
            </a:r>
            <a:r>
              <a:rPr lang="de-CH" dirty="0"/>
              <a:t>/a</a:t>
            </a:r>
          </a:p>
          <a:p>
            <a:endParaRPr lang="de-CH" dirty="0"/>
          </a:p>
          <a:p>
            <a:r>
              <a:rPr lang="de-CH" dirty="0"/>
              <a:t>https://www.newsd.admin.ch/newsd/message/attachments/72771.pdf </a:t>
            </a:r>
            <a:r>
              <a:rPr lang="de-CH" dirty="0">
                <a:sym typeface="Wingdings" panose="05000000000000000000" pitchFamily="2" charset="2"/>
              </a:rPr>
              <a:t> 29.5 </a:t>
            </a:r>
            <a:r>
              <a:rPr lang="de-CH" dirty="0" err="1">
                <a:sym typeface="Wingdings" panose="05000000000000000000" pitchFamily="2" charset="2"/>
              </a:rPr>
              <a:t>GWh</a:t>
            </a:r>
            <a:r>
              <a:rPr lang="de-CH" dirty="0">
                <a:sym typeface="Wingdings" panose="05000000000000000000" pitchFamily="2" charset="2"/>
              </a:rPr>
              <a:t>/a mittels 4439 Anlagen, 6.6 </a:t>
            </a:r>
            <a:r>
              <a:rPr lang="de-CH" dirty="0" err="1">
                <a:sym typeface="Wingdings" panose="05000000000000000000" pitchFamily="2" charset="2"/>
              </a:rPr>
              <a:t>GWh</a:t>
            </a:r>
            <a:r>
              <a:rPr lang="de-CH" dirty="0">
                <a:sym typeface="Wingdings" panose="05000000000000000000" pitchFamily="2" charset="2"/>
              </a:rPr>
              <a:t>/a</a:t>
            </a:r>
          </a:p>
          <a:p>
            <a:endParaRPr lang="de-CH" dirty="0">
              <a:sym typeface="Wingdings" panose="05000000000000000000" pitchFamily="2" charset="2"/>
            </a:endParaRPr>
          </a:p>
          <a:p>
            <a:r>
              <a:rPr lang="de-CH" dirty="0">
                <a:sym typeface="Wingdings" panose="05000000000000000000" pitchFamily="2" charset="2"/>
              </a:rPr>
              <a:t>Strombedarf: https://www.admin.ch/gov/de/start/dokumentation/medienmitteilungen.msg-id-92180.html#:~:text=Der%20Strombedarf%20in%20der%20Schweiz%20wird%20zunehmen.&amp;text=Die%20Substitution%20von%20fossilen%20Energietr%C3%A4gern,90%20TWh%20im%20Jahr%202050.</a:t>
            </a:r>
          </a:p>
          <a:p>
            <a:endParaRPr lang="de-CH" dirty="0">
              <a:sym typeface="Wingdings" panose="05000000000000000000" pitchFamily="2" charset="2"/>
            </a:endParaRPr>
          </a:p>
          <a:p>
            <a:r>
              <a:rPr lang="de-CH" dirty="0">
                <a:sym typeface="Wingdings" panose="05000000000000000000" pitchFamily="2" charset="2"/>
              </a:rPr>
              <a:t>Je nach Berücksichtigung Flugtreibstoff auch viel höhere Anzahl Windturbinen (aktuell: ca. 10 TWh), https://www.newsd.admin.ch/newsd/message/attachments/72159.pdf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49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97361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07727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50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705581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51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55282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52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13203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https://docplayer.org/212992634-Technische-beschreibung-enercon-windenergieanlage-e-138-ep3-e2-wassergefaehrdende-stoffe.html</a:t>
            </a:r>
          </a:p>
          <a:p>
            <a:pPr marL="171450" indent="-171450">
              <a:buFontTx/>
              <a:buChar char="-"/>
            </a:pPr>
            <a:endParaRPr lang="de-CH" b="1" dirty="0"/>
          </a:p>
          <a:p>
            <a:pPr marL="171450" indent="-171450">
              <a:buFontTx/>
              <a:buChar char="-"/>
            </a:pPr>
            <a:r>
              <a:rPr lang="de-CH" b="1" dirty="0"/>
              <a:t>2021 am Mt. </a:t>
            </a:r>
            <a:r>
              <a:rPr lang="de-CH" b="1" dirty="0" err="1"/>
              <a:t>Crosin</a:t>
            </a:r>
            <a:r>
              <a:rPr lang="de-CH" b="1" dirty="0"/>
              <a:t> erster Steinadler erschlagen</a:t>
            </a:r>
            <a:r>
              <a:rPr lang="de-CH" dirty="0"/>
              <a:t>. Angesichts von 2-3 Brutpaaren im CH Jura ein signifikanter Verlust, nachdem 2009 erstmalig nach 150 Jahren eine Steinadlerbrut im CH Jura nachgewiesen wurde.</a:t>
            </a:r>
          </a:p>
          <a:p>
            <a:pPr marL="171450" indent="-171450">
              <a:buFontTx/>
              <a:buChar char="-"/>
            </a:pPr>
            <a:r>
              <a:rPr lang="de-CH" dirty="0"/>
              <a:t>Dabei stehen in der CH noch relativ wenige Windturbinen, bei weiterem Zubau wird es mehr Schlagopfer geben. Gem. </a:t>
            </a:r>
            <a:r>
              <a:rPr lang="de-CH" dirty="0" err="1"/>
              <a:t>Birdlife</a:t>
            </a:r>
            <a:r>
              <a:rPr lang="de-CH" dirty="0"/>
              <a:t> ist in den USA heute schon die Kollision mit Windturbinen die häufigste Todesursache von Steinadlern.</a:t>
            </a:r>
          </a:p>
          <a:p>
            <a:pPr marL="171450" indent="-171450">
              <a:buFontTx/>
              <a:buChar char="-"/>
            </a:pPr>
            <a:endParaRPr lang="de-CH" dirty="0"/>
          </a:p>
          <a:p>
            <a:pPr marL="171450" indent="-171450">
              <a:buFontTx/>
              <a:buChar char="-"/>
            </a:pPr>
            <a:r>
              <a:rPr lang="de-CH" b="1" dirty="0"/>
              <a:t>Lobby relativiert Vogelschlag mit Katzen</a:t>
            </a:r>
            <a:r>
              <a:rPr lang="de-CH" dirty="0"/>
              <a:t>: mehrheitlich verbreitete Arten, Kleinvögel betroffen</a:t>
            </a:r>
          </a:p>
          <a:p>
            <a:pPr marL="171450" indent="-171450">
              <a:buFontTx/>
              <a:buChar char="-"/>
            </a:pPr>
            <a:endParaRPr lang="de-CH" dirty="0"/>
          </a:p>
          <a:p>
            <a:pPr marL="171450" indent="-171450">
              <a:buFontTx/>
              <a:buChar char="-"/>
            </a:pPr>
            <a:r>
              <a:rPr lang="de-CH" b="1" dirty="0"/>
              <a:t>Fledermäuse:</a:t>
            </a:r>
            <a:r>
              <a:rPr lang="de-CH" dirty="0"/>
              <a:t> Hier wird in den Richtlinien zum Artenschutzabkommen </a:t>
            </a:r>
            <a:r>
              <a:rPr lang="de-CH" dirty="0" err="1"/>
              <a:t>Eurobats</a:t>
            </a:r>
            <a:r>
              <a:rPr lang="de-CH" dirty="0"/>
              <a:t> ganz explizit von Windkraftstandorten in Wäldern und in Waldnähe abgeraten.</a:t>
            </a:r>
          </a:p>
          <a:p>
            <a:pPr marL="171450" indent="-171450">
              <a:buFontTx/>
              <a:buChar char="-"/>
            </a:pPr>
            <a:endParaRPr lang="de-CH" dirty="0"/>
          </a:p>
          <a:p>
            <a:pPr marL="171450" indent="-171450">
              <a:buFontTx/>
              <a:buChar char="-"/>
            </a:pPr>
            <a:r>
              <a:rPr lang="de-CH" dirty="0"/>
              <a:t>U.a. wegen Vogel u. Fledermausschutz sprechen sich viele Umweltorganisationen </a:t>
            </a:r>
            <a:r>
              <a:rPr lang="de-CH" b="1" dirty="0"/>
              <a:t>sehr kritisch zu Waldstandorten</a:t>
            </a:r>
            <a:r>
              <a:rPr lang="de-CH" dirty="0"/>
              <a:t> aus.</a:t>
            </a:r>
          </a:p>
          <a:p>
            <a:pPr marL="171450" indent="-171450">
              <a:buFontTx/>
              <a:buChar char="-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53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17360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414404"/>
            <a:ext cx="5486400" cy="360045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1" dirty="0"/>
              <a:t>Entwertung Immobilien:</a:t>
            </a:r>
            <a:r>
              <a:rPr lang="de-CH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1" dirty="0"/>
              <a:t>Erfahrungen </a:t>
            </a:r>
            <a:r>
              <a:rPr lang="de-CH" b="1" dirty="0" err="1"/>
              <a:t>Bilten</a:t>
            </a:r>
            <a:r>
              <a:rPr lang="de-CH" b="1" dirty="0"/>
              <a:t> GL</a:t>
            </a:r>
            <a:r>
              <a:rPr lang="de-CH" dirty="0"/>
              <a:t> (Bauprojekte gestoppt, Liegenschaftskäufe Sistiert), Befürchtungen Regierungsrat «schreckt Neuzuzüger ab»)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1" dirty="0"/>
              <a:t>Studien &amp; Erfahrungen im Ausland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dirty="0"/>
              <a:t>deutsche Studie zeigt Wertverlust bis zu einer Distanz von 8-9 Kilometern, wobei besonders ältere Häuser in ländlicher Gegend betroffen sind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1" dirty="0"/>
              <a:t>HEV Winterthur</a:t>
            </a:r>
            <a:r>
              <a:rPr lang="de-CH" dirty="0"/>
              <a:t> hat ebenfalls schon einen Artikel mit entsprechender Warnung publiziert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Nassauer Sparkasse warnt auf ihrer Webseite explizit: «Windräder können ein Grundstück abwerten»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1" dirty="0"/>
              <a:t>Schall:</a:t>
            </a:r>
            <a:r>
              <a:rPr lang="de-CH" dirty="0"/>
              <a:t> Das schlimmste ist nicht die Lautstärke selber, sondern die Art des Schalls: repetitiv (pulsierendes </a:t>
            </a:r>
            <a:r>
              <a:rPr lang="de-CH" dirty="0" err="1"/>
              <a:t>Wummer</a:t>
            </a:r>
            <a:r>
              <a:rPr lang="de-CH" dirty="0"/>
              <a:t>) – vergleichbar Wasserhahn, schlecht eingestellte Heizung. Völlig entkoppelt von menschlichen Ruhezeiten,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1" dirty="0"/>
              <a:t>Infraschall: </a:t>
            </a:r>
            <a:r>
              <a:rPr lang="de-CH" dirty="0"/>
              <a:t>Hohe Reichweite, durchringt übliches Mauerwerk. Studien nicht eindeutig, aber viele Betroffene klagen über immer gleiche Symptome, in F gerichtlich anerkannt.</a:t>
            </a:r>
            <a:br>
              <a:rPr lang="de-CH" b="1" dirty="0"/>
            </a:br>
            <a:r>
              <a:rPr lang="de-CH" dirty="0"/>
              <a:t>Gelegentlich gehörtes Argument «es ist nur eine Minderheit der Bevölkerung auf Infraschall sensibel»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1" dirty="0"/>
              <a:t>Vorsorgeprinzip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54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15446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347427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56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72363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57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181500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58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210702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Zahlen rechts Windparkprojekt «Honegg» - alte Strassenführung (durch S2-Schutzzonen). Neue Strasse voraussichtlich mit mehr Terrainveränderungen.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59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58490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https://www.ar.ch/fileadmin/user_upload/Departement_Bau_Volkswirtschaft/Amt_fuer_Raum_Wald/MM_Bilder/Beilage_4_Abgrenzung_Eignungsgebiete_Publikation.pdf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048376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Betonfundamente:</a:t>
            </a:r>
            <a:r>
              <a:rPr lang="de-CH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Rückbau meist nicht verbindlich geregelt, häufig wird nur bis 1.5 Meter unter Bodenniveau zurückgebaut.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Entwerten Boden dauerhaft in landwirtschaftlicher und ökologischer Hinsicht (Staunässe Wurzelwachstum)</a:t>
            </a:r>
          </a:p>
          <a:p>
            <a:endParaRPr lang="de-CH" dirty="0"/>
          </a:p>
          <a:p>
            <a:endParaRPr lang="de-CH" dirty="0"/>
          </a:p>
          <a:p>
            <a:r>
              <a:rPr lang="de-CH" b="1" dirty="0"/>
              <a:t>Ökobilanz: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Wird noch schlechter wenn Wald gerodet werden muss (CO2, Biodiversität)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Grosse Materialmengen werden benötigt und müssen transportiert werden, für eine relativ geringe Stromausbeute.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Benötigt Rohstoffe (seltene Erden, für gewisse Rotortypen Balsaholz) für eine relativ geringe Stromproduktion.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Entsorgung der Rotorblätter ist ungelöst, werden im Ausland in Deponien entsorgt. Mont </a:t>
            </a:r>
            <a:r>
              <a:rPr lang="de-CH" dirty="0" err="1"/>
              <a:t>Crosin</a:t>
            </a:r>
            <a:r>
              <a:rPr lang="de-CH" dirty="0"/>
              <a:t>-&gt;alte Turbinen wurden nach Weissrussland exportiert (da erwarte ich keine umweltgerechte Entsorgung)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60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82125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61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51048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https://suisse-eole.ch/de/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62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02587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https://aeesuisse.ch/wp-content/uploads/2022/05/Argumentarium_Pro_Gleitende_Marktpra%CC%88mie-20211208_V2.pdf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63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625393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64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666436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65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602864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https://suisse-eole.ch/de/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66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07152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67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27750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68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25127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https://www.ingenieur.de/technik/fachbereiche/energie/das-9-groessten-windradhersteller-welt/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69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5438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Erstellt mit Google Earth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426629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https://suisse-eole.ch/de/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https://www.zhaw.ch/storage/lsfm/institute-zentren/iunr/erneuerbare-energien/dokumente/projektseiten/alpenstrom-davos/2022_10_rohrer_ist_alpine_pv_sinnvoll.pdf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Berechnung Ertrag: https://www.baublatt.ch/bauprojekte/grengiols-solar-gigantische-photovoltaik-anlage-im-wallis-geplant-32628, 5km^2 = 2 TWh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70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059209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71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698554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https://www.blick.ch/wirtschaft/soviel-leistung-wie-ein-akw-neuer-rekord-beim-schweizer-solar-zubau-id18228116.html</a:t>
            </a:r>
          </a:p>
          <a:p>
            <a:endParaRPr lang="de-CH" dirty="0"/>
          </a:p>
          <a:p>
            <a:r>
              <a:rPr lang="de-CH" dirty="0"/>
              <a:t>Zahlen auf </a:t>
            </a:r>
            <a:r>
              <a:rPr lang="de-CH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Swiss Energy-Charts noch nicht offiziell veröffentlicht.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72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9461992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0346202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Einzige Grossanlage in der Ost-Schweiz</a:t>
            </a:r>
          </a:p>
          <a:p>
            <a:endParaRPr lang="de-CH" dirty="0"/>
          </a:p>
          <a:p>
            <a:r>
              <a:rPr lang="de-CH" dirty="0"/>
              <a:t>Vergleichen mit </a:t>
            </a:r>
            <a:r>
              <a:rPr lang="de-CH" dirty="0" err="1"/>
              <a:t>Oberfeld</a:t>
            </a:r>
            <a:r>
              <a:rPr lang="de-CH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1602748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https://www.energy-charts.info/charts/price_spot_market/chart.htm?l=de&amp;c=CH&amp;interval=year&amp;year=2019&amp;legendItems=000001000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75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9008061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Ökologisches Zeichen: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Nicht CO2-neutral (wie keine Art der </a:t>
            </a:r>
            <a:r>
              <a:rPr lang="de-CH" dirty="0" err="1"/>
              <a:t>Stromprod</a:t>
            </a:r>
            <a:r>
              <a:rPr lang="de-CH" dirty="0"/>
              <a:t>.) Stossen zwar kein CO2 im Betrieb aus (wie auch </a:t>
            </a:r>
            <a:r>
              <a:rPr lang="de-CH" dirty="0" err="1"/>
              <a:t>Solarpanele</a:t>
            </a:r>
            <a:r>
              <a:rPr lang="de-CH" dirty="0"/>
              <a:t>, Wasserkraftwerke und AKWs)</a:t>
            </a:r>
            <a:br>
              <a:rPr lang="de-CH" dirty="0"/>
            </a:br>
            <a:r>
              <a:rPr lang="de-CH" dirty="0"/>
              <a:t>Studie des BAFU: CO2 Bilanz über gesamte Lebensdauer viel schlechter als Wasserkraft und schlechter als AKW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1" dirty="0"/>
              <a:t>Windturbinen konnten sich als Symbol für «Nachhaltigkeit» etablieren </a:t>
            </a:r>
            <a:r>
              <a:rPr lang="de-CH" dirty="0"/>
              <a:t>und werden sehr häufig als Bild verwendet, wenn es um «Nachhaltigkeit» geht (</a:t>
            </a:r>
            <a:r>
              <a:rPr lang="de-CH" dirty="0" err="1"/>
              <a:t>z.Bsp</a:t>
            </a:r>
            <a:r>
              <a:rPr lang="de-CH" dirty="0"/>
              <a:t>. Nachhaltige Anlageinstrumente von Banken, «</a:t>
            </a:r>
            <a:r>
              <a:rPr lang="de-CH" dirty="0" err="1"/>
              <a:t>Nachhaltigkeits</a:t>
            </a:r>
            <a:r>
              <a:rPr lang="de-CH" dirty="0"/>
              <a:t>»-Bekenntnis von Firmen, 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Unkenntnis:</a:t>
            </a:r>
            <a:br>
              <a:rPr lang="de-CH" dirty="0"/>
            </a:br>
            <a:r>
              <a:rPr lang="de-CH" dirty="0"/>
              <a:t>Zahlen werden vielfach als «anstrengend» und langweilig empfunden und die Auseinandersetzung damit deshalb vermieden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Politik im Panikmodus: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dirty="0"/>
              <a:t>Versorgungssicherheit und Strommangel sind tatsächlich eine ernsthafte Herausforderung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dirty="0"/>
              <a:t>Windturbinen tragen aber nicht zur Lösung bei, nur</a:t>
            </a:r>
            <a:r>
              <a:rPr lang="de-CH" b="1" dirty="0"/>
              <a:t> sehr wenig zur Stromproduktion und überhaupt nichts zur Versorgungssicherheit</a:t>
            </a:r>
            <a:r>
              <a:rPr lang="de-CH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1" dirty="0"/>
              <a:t>Mittel besser da investieren, wo sie effizient zur Problemminderung beitragen</a:t>
            </a:r>
            <a:r>
              <a:rPr lang="de-CH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76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535556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Subventionen: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Niemand würde in der Schweiz Windturbinen bauen, würden diese nicht massiv subventioniert.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23 Rp./kWh garantierter Abnahmepreis (bis 2022)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r>
              <a:rPr lang="de-CH" dirty="0"/>
              <a:t>Pachtzinsen: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Landeigentümer werden mit hohen Pachtzinsen geködert, das Risiko von Grundstückschädigungen bei Unfällen und möglicherweise ungeregelte Fragen zum Rückbau werden dabei ausgeblendet.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r>
              <a:rPr lang="de-CH" dirty="0"/>
              <a:t>Anlagehersteller: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Ausländische Grosskonzerne wie Siemens oder General Motors hoffen auf einträgliche Geschäfte durch die Erstellung der Anlagen – wie viel Strom diese dann produzieren wenn sie einmal gebaut sind, interessiert Anlageherstellern nicht.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Windkraft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wird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seit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2001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aktiv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und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beträchtlichem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finanziellem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Einsatz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durch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SuisseEole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beworben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Finanziert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wird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SuisseEole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Mitteln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des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Bundes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und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mutmasslich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auch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durch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Konzerne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entsprechenden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Interessen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b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77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5382302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393623"/>
            <a:ext cx="5486400" cy="3600450"/>
          </a:xfrm>
        </p:spPr>
        <p:txBody>
          <a:bodyPr/>
          <a:lstStyle/>
          <a:p>
            <a:r>
              <a:rPr lang="de-CH" dirty="0">
                <a:effectLst/>
                <a:latin typeface="Liberation Serif" panose="02020603050405020304" pitchFamily="18" charset="0"/>
                <a:ea typeface="Noto Sans CJK SC Regular"/>
                <a:cs typeface="FreeSans"/>
              </a:rPr>
              <a:t>“Man muss doch etwas tun”….</a:t>
            </a:r>
          </a:p>
          <a:p>
            <a:r>
              <a:rPr lang="de-CH" dirty="0"/>
              <a:t>Verbrauchseinsparungen: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dirty="0"/>
              <a:t>Effizienzmassnahmen (Herbst 2022 </a:t>
            </a:r>
            <a:r>
              <a:rPr lang="de-CH" b="1" dirty="0"/>
              <a:t>Studie des BfE in den Medien: ¼ bis 1/3</a:t>
            </a:r>
            <a:r>
              <a:rPr lang="de-CH" dirty="0"/>
              <a:t> des Stromverbrauchs liesse sich ohne Komforteinbussen einsparen).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1" dirty="0" err="1"/>
              <a:t>Rechenzenter</a:t>
            </a:r>
            <a:r>
              <a:rPr lang="de-CH" dirty="0"/>
              <a:t> benötigen heute schon 4 Prozent des landesweiten Stromverbrauchs, Tendenz ist steigend, Nutzen teilweise fraglich. </a:t>
            </a:r>
            <a:br>
              <a:rPr lang="de-CH" dirty="0"/>
            </a:br>
            <a:r>
              <a:rPr lang="de-CH" b="1" dirty="0"/>
              <a:t>Nur Niederlande hat in Europa mehr Rechenzentren pro Einwohner als CH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Geothermie (wir leben auf einem Feuerball und klagen über Energieprobleme)</a:t>
            </a:r>
          </a:p>
          <a:p>
            <a:pPr marL="742950" lvl="1" indent="-285750">
              <a:buFont typeface="OpenSymbol" panose="05010000000000000000" pitchFamily="2" charset="2"/>
              <a:buChar char="◦"/>
              <a:tabLst>
                <a:tab pos="685800" algn="l"/>
              </a:tabLst>
            </a:pPr>
            <a:r>
              <a:rPr lang="en-US" dirty="0" err="1">
                <a:effectLst/>
                <a:latin typeface="Liberation Serif" panose="02020603050405020304" pitchFamily="18" charset="0"/>
                <a:ea typeface="Noto Sans CJK SC Regular"/>
                <a:cs typeface="OpenSymbol" panose="05010000000000000000" pitchFamily="2" charset="2"/>
              </a:rPr>
              <a:t>sträflich</a:t>
            </a:r>
            <a:r>
              <a:rPr lang="en-US" dirty="0">
                <a:effectLst/>
                <a:latin typeface="Liberation Serif" panose="02020603050405020304" pitchFamily="18" charset="0"/>
                <a:ea typeface="Noto Sans CJK SC Regular"/>
                <a:cs typeface="OpenSymbol" panose="05010000000000000000" pitchFamily="2" charset="2"/>
              </a:rPr>
              <a:t> </a:t>
            </a:r>
            <a:r>
              <a:rPr lang="en-US" dirty="0" err="1">
                <a:effectLst/>
                <a:latin typeface="Liberation Serif" panose="02020603050405020304" pitchFamily="18" charset="0"/>
                <a:ea typeface="Noto Sans CJK SC Regular"/>
                <a:cs typeface="OpenSymbol" panose="05010000000000000000" pitchFamily="2" charset="2"/>
              </a:rPr>
              <a:t>vernachlässigt</a:t>
            </a:r>
            <a:r>
              <a:rPr lang="de-CH" dirty="0">
                <a:latin typeface="Liberation Serif" panose="02020603050405020304" pitchFamily="18" charset="0"/>
                <a:ea typeface="Noto Sans CJK SC Regular"/>
                <a:cs typeface="OpenSymbol" panose="05010000000000000000" pitchFamily="2" charset="2"/>
              </a:rPr>
              <a:t>; </a:t>
            </a:r>
            <a:r>
              <a:rPr lang="de-CH" dirty="0">
                <a:effectLst/>
                <a:latin typeface="Liberation Serif" panose="02020603050405020304" pitchFamily="18" charset="0"/>
                <a:ea typeface="Noto Sans CJK SC Regular"/>
                <a:cs typeface="OpenSymbol" panose="05010000000000000000" pitchFamily="2" charset="2"/>
              </a:rPr>
              <a:t>Botschaft BR zur Energiestrategie 2050 legt hier (geringfügig) höhere Ziele fest als für Windkraft</a:t>
            </a:r>
          </a:p>
          <a:p>
            <a:pPr marL="742950" lvl="1" indent="-285750">
              <a:buFont typeface="OpenSymbol" panose="05010000000000000000" pitchFamily="2" charset="2"/>
              <a:buChar char="◦"/>
              <a:tabLst>
                <a:tab pos="685800" algn="l"/>
              </a:tabLst>
            </a:pPr>
            <a:r>
              <a:rPr lang="en-US" dirty="0" err="1">
                <a:effectLst/>
                <a:latin typeface="Liberation Serif" panose="02020603050405020304" pitchFamily="18" charset="0"/>
                <a:ea typeface="Noto Sans CJK SC Regular"/>
                <a:cs typeface="OpenSymbol" panose="05010000000000000000" pitchFamily="2" charset="2"/>
              </a:rPr>
              <a:t>dauernd</a:t>
            </a:r>
            <a:r>
              <a:rPr lang="en-US" dirty="0">
                <a:effectLst/>
                <a:latin typeface="Liberation Serif" panose="02020603050405020304" pitchFamily="18" charset="0"/>
                <a:ea typeface="Noto Sans CJK SC Regular"/>
                <a:cs typeface="OpenSymbol" panose="05010000000000000000" pitchFamily="2" charset="2"/>
              </a:rPr>
              <a:t> </a:t>
            </a:r>
            <a:r>
              <a:rPr lang="en-US" dirty="0" err="1">
                <a:effectLst/>
                <a:latin typeface="Liberation Serif" panose="02020603050405020304" pitchFamily="18" charset="0"/>
                <a:ea typeface="Noto Sans CJK SC Regular"/>
                <a:cs typeface="OpenSymbol" panose="05010000000000000000" pitchFamily="2" charset="2"/>
              </a:rPr>
              <a:t>verfügbar</a:t>
            </a:r>
            <a:r>
              <a:rPr lang="en-US" dirty="0">
                <a:effectLst/>
                <a:latin typeface="Liberation Serif" panose="02020603050405020304" pitchFamily="18" charset="0"/>
                <a:ea typeface="Noto Sans CJK SC Regular"/>
                <a:cs typeface="OpenSymbol" panose="05010000000000000000" pitchFamily="2" charset="2"/>
              </a:rPr>
              <a:t>, </a:t>
            </a:r>
            <a:r>
              <a:rPr lang="en-US" dirty="0" err="1">
                <a:effectLst/>
                <a:latin typeface="Liberation Serif" panose="02020603050405020304" pitchFamily="18" charset="0"/>
                <a:ea typeface="Noto Sans CJK SC Regular"/>
                <a:cs typeface="OpenSymbol" panose="05010000000000000000" pitchFamily="2" charset="2"/>
              </a:rPr>
              <a:t>keine</a:t>
            </a:r>
            <a:r>
              <a:rPr lang="en-US" dirty="0">
                <a:effectLst/>
                <a:latin typeface="Liberation Serif" panose="02020603050405020304" pitchFamily="18" charset="0"/>
                <a:ea typeface="Noto Sans CJK SC Regular"/>
                <a:cs typeface="OpenSymbol" panose="05010000000000000000" pitchFamily="2" charset="2"/>
              </a:rPr>
              <a:t> </a:t>
            </a:r>
            <a:r>
              <a:rPr lang="en-US" dirty="0" err="1">
                <a:effectLst/>
                <a:latin typeface="Liberation Serif" panose="02020603050405020304" pitchFamily="18" charset="0"/>
                <a:ea typeface="Noto Sans CJK SC Regular"/>
                <a:cs typeface="OpenSymbol" panose="05010000000000000000" pitchFamily="2" charset="2"/>
              </a:rPr>
              <a:t>Landschaftsschädigung</a:t>
            </a:r>
            <a:endParaRPr lang="en-US" dirty="0">
              <a:latin typeface="Liberation Serif" panose="02020603050405020304" pitchFamily="18" charset="0"/>
              <a:ea typeface="Noto Sans CJK SC Regular"/>
              <a:cs typeface="OpenSymbol" panose="05010000000000000000" pitchFamily="2" charset="2"/>
            </a:endParaRPr>
          </a:p>
          <a:p>
            <a:pPr marL="742950" lvl="1" indent="-285750">
              <a:buFont typeface="OpenSymbol" panose="05010000000000000000" pitchFamily="2" charset="2"/>
              <a:buChar char="◦"/>
              <a:tabLst>
                <a:tab pos="685800" algn="l"/>
              </a:tabLst>
            </a:pPr>
            <a:r>
              <a:rPr lang="de-CH" dirty="0">
                <a:latin typeface="Liberation Serif" panose="02020603050405020304" pitchFamily="18" charset="0"/>
                <a:ea typeface="Noto Sans CJK SC Regular"/>
                <a:cs typeface="OpenSymbol" panose="05010000000000000000" pitchFamily="2" charset="2"/>
              </a:rPr>
              <a:t>Heute kein Fracking mehr (Erschütterungen Basel / St. Gallen), sondern Tiefenbohrung</a:t>
            </a:r>
            <a:endParaRPr lang="de-CH" dirty="0">
              <a:effectLst/>
              <a:latin typeface="Liberation Serif" panose="02020603050405020304" pitchFamily="18" charset="0"/>
              <a:ea typeface="Noto Sans CJK SC Regular"/>
              <a:cs typeface="OpenSymbol" panose="05010000000000000000" pitchFamily="2" charset="2"/>
            </a:endParaRPr>
          </a:p>
          <a:p>
            <a:pPr marL="742950" lvl="1" indent="-285750">
              <a:buFont typeface="OpenSymbol" panose="05010000000000000000" pitchFamily="2" charset="2"/>
              <a:buChar char="◦"/>
              <a:tabLst>
                <a:tab pos="685800" algn="l"/>
              </a:tabLst>
            </a:pPr>
            <a:r>
              <a:rPr lang="de-CH" dirty="0">
                <a:effectLst/>
                <a:latin typeface="Liberation Serif" panose="02020603050405020304" pitchFamily="18" charset="0"/>
                <a:ea typeface="Noto Sans CJK SC Regular"/>
                <a:cs typeface="OpenSymbol" panose="05010000000000000000" pitchFamily="2" charset="2"/>
              </a:rPr>
              <a:t>Kompetenzen im Kanton (Vertigo Bohrlabor im Innovationspark Dübendorf, Institut GEG ETH Zürich)</a:t>
            </a:r>
          </a:p>
          <a:p>
            <a:pPr marL="742950" lvl="1" indent="-285750">
              <a:buFont typeface="OpenSymbol" panose="05010000000000000000" pitchFamily="2" charset="2"/>
              <a:buChar char="◦"/>
              <a:tabLst>
                <a:tab pos="685800" algn="l"/>
              </a:tabLst>
            </a:pPr>
            <a:r>
              <a:rPr lang="de-CH" dirty="0">
                <a:effectLst/>
                <a:latin typeface="Liberation Serif" panose="02020603050405020304" pitchFamily="18" charset="0"/>
                <a:ea typeface="Noto Sans CJK SC Regular"/>
                <a:cs typeface="OpenSymbol" panose="05010000000000000000" pitchFamily="2" charset="2"/>
              </a:rPr>
              <a:t>Echte Innovation die dem ganzen Land zugute kommen könnte (im Gegensatz zu im Ausland eingekauften Windturbinen).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Biomasse/Biogas hätte gerade in landwirtschaftlich geprägten Gegenden viel Potential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78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7423941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79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03533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246889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80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17240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81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547591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82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6433108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t>83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1332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Erstellt mit Google Earth</a:t>
            </a:r>
          </a:p>
          <a:p>
            <a:endParaRPr lang="de-CH" dirty="0"/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9A5E4-FEE6-47F7-A93F-EEBDA3DC4717}" type="slidenum">
              <a:rPr lang="de-CH" smtClean="0"/>
              <a:pPr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20393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016188"/>
            <a:ext cx="10363200" cy="21300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0E8A04-2FCE-1740-A821-0485D8CF97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595" y="259296"/>
            <a:ext cx="4836811" cy="1318528"/>
          </a:xfrm>
          <a:prstGeom prst="rect">
            <a:avLst/>
          </a:prstGeom>
        </p:spPr>
      </p:pic>
      <p:sp>
        <p:nvSpPr>
          <p:cNvPr id="3" name="TextBox 30">
            <a:extLst>
              <a:ext uri="{FF2B5EF4-FFF2-40B4-BE49-F238E27FC236}">
                <a16:creationId xmlns:a16="http://schemas.microsoft.com/office/drawing/2014/main" id="{D65B884A-17D6-CFD2-D6FD-ADCD6123EB7D}"/>
              </a:ext>
            </a:extLst>
          </p:cNvPr>
          <p:cNvSpPr txBox="1"/>
          <p:nvPr userDrawn="1"/>
        </p:nvSpPr>
        <p:spPr>
          <a:xfrm>
            <a:off x="5962178" y="6397005"/>
            <a:ext cx="2972589" cy="26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93" b="0" i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 PRO-LANDSCHAFT-ARAI.CH</a:t>
            </a:r>
          </a:p>
        </p:txBody>
      </p:sp>
      <p:sp>
        <p:nvSpPr>
          <p:cNvPr id="4" name="TextBox 30">
            <a:extLst>
              <a:ext uri="{FF2B5EF4-FFF2-40B4-BE49-F238E27FC236}">
                <a16:creationId xmlns:a16="http://schemas.microsoft.com/office/drawing/2014/main" id="{E1DA74C4-F091-7A08-CF8F-E16280BAD785}"/>
              </a:ext>
            </a:extLst>
          </p:cNvPr>
          <p:cNvSpPr txBox="1"/>
          <p:nvPr userDrawn="1"/>
        </p:nvSpPr>
        <p:spPr>
          <a:xfrm>
            <a:off x="9113903" y="6397006"/>
            <a:ext cx="2972589" cy="26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93" b="0" i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TEUFEN@PRO-LANDSCHAFT-ARAI.CH</a:t>
            </a:r>
          </a:p>
        </p:txBody>
      </p:sp>
    </p:spTree>
    <p:extLst>
      <p:ext uri="{BB962C8B-B14F-4D97-AF65-F5344CB8AC3E}">
        <p14:creationId xmlns:p14="http://schemas.microsoft.com/office/powerpoint/2010/main" val="1988494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A0E54B-ACF8-CAA6-08DE-13DADD54D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524F1DB-1506-0176-44ED-DD4D35026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23B61286-8C88-DDBE-4797-7962C38D2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530976"/>
            <a:ext cx="83978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1A47487E-A34F-430B-BE34-37D7B6C95455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84658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C209E-3370-C996-EB57-557090177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4137E9-9D97-0D99-7531-AA092491F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648D5C22-1431-AD6C-7D61-3942534EC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492875"/>
            <a:ext cx="839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1A47487E-A34F-430B-BE34-37D7B6C95455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10528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C3D7A4-9F8E-205A-A707-E85410D27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CBBFC6-E33F-671A-FE91-04FDB5BF3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250FEA9D-4B13-83CE-A716-5A2E1887E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492875"/>
            <a:ext cx="839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1A47487E-A34F-430B-BE34-37D7B6C95455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50366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9374B69-2A16-2F52-C8CA-C4151B8F1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500"/>
            <a:ext cx="10515600" cy="915988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A6CCBF4C-2672-2F60-1CDF-B84D5D7C4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492875"/>
            <a:ext cx="839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1A47487E-A34F-430B-BE34-37D7B6C95455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68363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335634-3C89-AA31-9BF2-A2C82026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9250B5-0A1B-4143-6ADC-EF9DBC3EE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6BE0E7-89BF-F763-7032-BF013198F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76CDA0CE-DEC0-E658-9E18-0F13411E0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492875"/>
            <a:ext cx="839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1A47487E-A34F-430B-BE34-37D7B6C95455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64606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87350470-E2CF-E2F5-8B21-B5C746049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492875"/>
            <a:ext cx="839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1A47487E-A34F-430B-BE34-37D7B6C95455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75363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016188"/>
            <a:ext cx="10363200" cy="21300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0E8A04-2FCE-1740-A821-0485D8CF97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595" y="259296"/>
            <a:ext cx="4836811" cy="1318528"/>
          </a:xfrm>
          <a:prstGeom prst="rect">
            <a:avLst/>
          </a:prstGeom>
        </p:spPr>
      </p:pic>
      <p:sp>
        <p:nvSpPr>
          <p:cNvPr id="3" name="TextBox 30">
            <a:extLst>
              <a:ext uri="{FF2B5EF4-FFF2-40B4-BE49-F238E27FC236}">
                <a16:creationId xmlns:a16="http://schemas.microsoft.com/office/drawing/2014/main" id="{D65B884A-17D6-CFD2-D6FD-ADCD6123EB7D}"/>
              </a:ext>
            </a:extLst>
          </p:cNvPr>
          <p:cNvSpPr txBox="1"/>
          <p:nvPr userDrawn="1"/>
        </p:nvSpPr>
        <p:spPr>
          <a:xfrm>
            <a:off x="5962178" y="6397005"/>
            <a:ext cx="2972589" cy="26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93" b="0" i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 PRO-LANDSCHAFT-ARAI.CH</a:t>
            </a:r>
          </a:p>
        </p:txBody>
      </p:sp>
      <p:sp>
        <p:nvSpPr>
          <p:cNvPr id="4" name="TextBox 30">
            <a:extLst>
              <a:ext uri="{FF2B5EF4-FFF2-40B4-BE49-F238E27FC236}">
                <a16:creationId xmlns:a16="http://schemas.microsoft.com/office/drawing/2014/main" id="{E1DA74C4-F091-7A08-CF8F-E16280BAD785}"/>
              </a:ext>
            </a:extLst>
          </p:cNvPr>
          <p:cNvSpPr txBox="1"/>
          <p:nvPr userDrawn="1"/>
        </p:nvSpPr>
        <p:spPr>
          <a:xfrm>
            <a:off x="9113903" y="6397006"/>
            <a:ext cx="2972589" cy="26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93" b="0" i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TEUFEN@PRO-LANDSCHAFT-ARAI.CH</a:t>
            </a:r>
          </a:p>
        </p:txBody>
      </p:sp>
    </p:spTree>
    <p:extLst>
      <p:ext uri="{BB962C8B-B14F-4D97-AF65-F5344CB8AC3E}">
        <p14:creationId xmlns:p14="http://schemas.microsoft.com/office/powerpoint/2010/main" val="2934603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3989" y="1059102"/>
            <a:ext cx="11662447" cy="496300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CAFAD-A120-0245-BD27-A4B2F2428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07" y="180758"/>
            <a:ext cx="2095476" cy="5722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6FCC210-49DC-5347-A3E2-5EDE8474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505" y="188319"/>
            <a:ext cx="9230931" cy="661427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0818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A3CBF7-6FF9-4141-8D84-63F381B1B8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07" y="180758"/>
            <a:ext cx="2095476" cy="5722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2535E0-3013-4549-BADD-AA702E346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505" y="188319"/>
            <a:ext cx="9230931" cy="661427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35">
            <a:extLst>
              <a:ext uri="{FF2B5EF4-FFF2-40B4-BE49-F238E27FC236}">
                <a16:creationId xmlns:a16="http://schemas.microsoft.com/office/drawing/2014/main" id="{7FA73ED3-400C-1ABD-C592-C0E576485EF7}"/>
              </a:ext>
            </a:extLst>
          </p:cNvPr>
          <p:cNvSpPr txBox="1"/>
          <p:nvPr userDrawn="1"/>
        </p:nvSpPr>
        <p:spPr>
          <a:xfrm>
            <a:off x="9235913" y="6408729"/>
            <a:ext cx="2783140" cy="26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B86A10-8EEA-424B-AC4E-F77550575AFF}" type="slidenum">
              <a:rPr lang="en-US" sz="1093" b="0" i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‹Nr.›</a:t>
            </a:fld>
            <a:endParaRPr lang="en-US" sz="1093" b="0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54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9A9CA-18DF-404E-A0D0-AFB115D920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07" y="180758"/>
            <a:ext cx="2095476" cy="5722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5386E8-A8DA-4847-BD45-0666D6BFA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505" y="188319"/>
            <a:ext cx="9230931" cy="661427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33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08364"/>
            <a:ext cx="5386917" cy="10665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08364"/>
            <a:ext cx="5389033" cy="10665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FB7946-87F9-6F47-A4C5-D65E23F7D3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07" y="180758"/>
            <a:ext cx="2095476" cy="5722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E9913C4-8911-3345-B440-89B0A6FE0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505" y="188319"/>
            <a:ext cx="9230931" cy="661427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572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96049"/>
            <a:ext cx="6815667" cy="503011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096049"/>
            <a:ext cx="4011084" cy="5030116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E2CD5E-3721-6540-AB3F-C88037856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07" y="180758"/>
            <a:ext cx="2095476" cy="5722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FDCCB9A-B361-1645-93C4-11570805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505" y="188319"/>
            <a:ext cx="9230931" cy="661427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621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3989" y="1059102"/>
            <a:ext cx="11662447" cy="496300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CAFAD-A120-0245-BD27-A4B2F2428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07" y="180758"/>
            <a:ext cx="2095476" cy="5722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6FCC210-49DC-5347-A3E2-5EDE8474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505" y="188319"/>
            <a:ext cx="9230931" cy="661427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73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5D29C1-98A1-F537-B060-127E110D6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922D694-E0C5-6AE4-27DD-B74E4B145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597B1D-3595-DFD2-0E67-E0246BF4D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860F-7BEC-4F4E-9ECD-EA702474D8DD}" type="datetimeFigureOut">
              <a:rPr lang="de-CH" smtClean="0"/>
              <a:t>30.06.2023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80B2D3-4652-6EEC-DCA9-552A4F68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E18B3F-0A73-8EC2-D179-ABAD8F6C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8AD1-5257-47ED-A9D1-C0A470506A0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674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A2080F9-4A37-2CA0-2CD8-60DCEB311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860F-7BEC-4F4E-9ECD-EA702474D8DD}" type="datetimeFigureOut">
              <a:rPr lang="de-CH" smtClean="0"/>
              <a:t>30.06.2023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E9F8136-5B17-A6D7-E884-1E9E99172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ED746D-A461-C9FD-CFC5-356B3A79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8AD1-5257-47ED-A9D1-C0A470506A0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279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B625A6-8E75-2924-50BB-021E0DFD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C9E3FC-0464-4386-7653-805FBB2B7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8BF83-47BB-0ACB-FB19-2841A9CC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860F-7BEC-4F4E-9ECD-EA702474D8DD}" type="datetimeFigureOut">
              <a:rPr lang="de-CH" smtClean="0"/>
              <a:t>30.06.2023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3BFFDD-DF3E-11E9-2042-05EC435C5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0E2FAB-5830-7E7A-4856-A712AD2B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8AD1-5257-47ED-A9D1-C0A470506A0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637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964" y="1119909"/>
            <a:ext cx="11646472" cy="5013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5ADF5E-CC05-3D46-85A8-044145CDD09C}"/>
              </a:ext>
            </a:extLst>
          </p:cNvPr>
          <p:cNvSpPr txBox="1"/>
          <p:nvPr userDrawn="1"/>
        </p:nvSpPr>
        <p:spPr>
          <a:xfrm>
            <a:off x="186669" y="6408729"/>
            <a:ext cx="2466884" cy="26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93" b="1" i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 PRO LANDSCHAFT AR/AI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DDF50B4-A77A-E646-8187-FD47B9DF32B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459" y="6444437"/>
            <a:ext cx="184963" cy="1849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A952728-344F-8D4F-9E37-468D3C8998C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842" y="6477951"/>
            <a:ext cx="188703" cy="134517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8D75369B-CCC2-AC52-EB92-AFE534C8CD5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07" y="180758"/>
            <a:ext cx="2095476" cy="57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2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txStyles>
    <p:titleStyle>
      <a:lvl1pPr algn="l" defTabSz="609585" rtl="0" eaLnBrk="1" latinLnBrk="0" hangingPunct="1">
        <a:spcBef>
          <a:spcPct val="0"/>
        </a:spcBef>
        <a:buNone/>
        <a:defRPr sz="2667" b="1" i="0" kern="1200">
          <a:solidFill>
            <a:srgbClr val="1066B2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8DA2050-47CA-CF56-D56E-0FE98E715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500"/>
            <a:ext cx="10515600" cy="915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304147-9131-0D60-85AE-188D5D65C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62100"/>
            <a:ext cx="10515600" cy="4614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pic>
        <p:nvPicPr>
          <p:cNvPr id="9" name="Grafik 8" descr="Ein Bild, das Schrift, Text enthält.&#10;&#10;Automatisch generierte Beschreibung">
            <a:extLst>
              <a:ext uri="{FF2B5EF4-FFF2-40B4-BE49-F238E27FC236}">
                <a16:creationId xmlns:a16="http://schemas.microsoft.com/office/drawing/2014/main" id="{44F3B1F5-D156-3771-4F43-D3D06C73975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6079" y="6302685"/>
            <a:ext cx="2107721" cy="502927"/>
          </a:xfrm>
          <a:prstGeom prst="rect">
            <a:avLst/>
          </a:prstGeom>
        </p:spPr>
      </p:pic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D827E695-F074-4A12-166C-86EC3FBAB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530976"/>
            <a:ext cx="83978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1A47487E-A34F-430B-BE34-37D7B6C95455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6012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2" r:id="rId5"/>
    <p:sldLayoutId id="2147483655" r:id="rId6"/>
    <p:sldLayoutId id="2147483669" r:id="rId7"/>
    <p:sldLayoutId id="214748367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pos="7151" userDrawn="1">
          <p15:clr>
            <a:srgbClr val="F26B43"/>
          </p15:clr>
        </p15:guide>
        <p15:guide id="5" orient="horz" pos="278" userDrawn="1">
          <p15:clr>
            <a:srgbClr val="F26B43"/>
          </p15:clr>
        </p15:guide>
        <p15:guide id="6" orient="horz" pos="3906" userDrawn="1">
          <p15:clr>
            <a:srgbClr val="F26B43"/>
          </p15:clr>
        </p15:guide>
        <p15:guide id="7" orient="horz" pos="42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0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21" Type="http://schemas.openxmlformats.org/officeDocument/2006/relationships/image" Target="../media/image31.png"/><Relationship Id="rId34" Type="http://schemas.openxmlformats.org/officeDocument/2006/relationships/customXml" Target="../ink/ink16.xml"/><Relationship Id="rId7" Type="http://schemas.openxmlformats.org/officeDocument/2006/relationships/image" Target="../media/image271.png"/><Relationship Id="rId12" Type="http://schemas.openxmlformats.org/officeDocument/2006/relationships/customXml" Target="../ink/ink5.xml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3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210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39.png"/><Relationship Id="rId5" Type="http://schemas.openxmlformats.org/officeDocument/2006/relationships/image" Target="../media/image261.png"/><Relationship Id="rId15" Type="http://schemas.openxmlformats.org/officeDocument/2006/relationships/image" Target="../media/image280.png"/><Relationship Id="rId23" Type="http://schemas.openxmlformats.org/officeDocument/2006/relationships/image" Target="../media/image32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10" Type="http://schemas.openxmlformats.org/officeDocument/2006/relationships/customXml" Target="../ink/ink4.xml"/><Relationship Id="rId19" Type="http://schemas.openxmlformats.org/officeDocument/2006/relationships/image" Target="../media/image30.png"/><Relationship Id="rId31" Type="http://schemas.openxmlformats.org/officeDocument/2006/relationships/image" Target="../media/image36.png"/><Relationship Id="rId4" Type="http://schemas.openxmlformats.org/officeDocument/2006/relationships/customXml" Target="../ink/ink1.xml"/><Relationship Id="rId9" Type="http://schemas.openxmlformats.org/officeDocument/2006/relationships/image" Target="../media/image26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34.png"/><Relationship Id="rId30" Type="http://schemas.openxmlformats.org/officeDocument/2006/relationships/customXml" Target="../ink/ink14.xml"/><Relationship Id="rId35" Type="http://schemas.openxmlformats.org/officeDocument/2006/relationships/image" Target="../media/image38.png"/><Relationship Id="rId8" Type="http://schemas.openxmlformats.org/officeDocument/2006/relationships/customXml" Target="../ink/ink3.xml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nergy-charts.info/charts/energy_pie/chart.htm?l=de&amp;c=CH&amp;interval=year&amp;year=2022" TargetMode="External"/><Relationship Id="rId4" Type="http://schemas.openxmlformats.org/officeDocument/2006/relationships/hyperlink" Target="https://www.admin.ch/gov/de/start/dokumentation/medienmitteilungen.msg-id-94437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ie-landschaft-sg.ch/richtplan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B7B1EFC-8FBA-F8DA-3822-FA2C32E85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5556" y="-1503941"/>
            <a:ext cx="13046528" cy="978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16316B-6DEF-2F1E-ACB0-041307047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1122363"/>
            <a:ext cx="10512426" cy="2387600"/>
          </a:xfrm>
        </p:spPr>
        <p:txBody>
          <a:bodyPr>
            <a:normAutofit/>
          </a:bodyPr>
          <a:lstStyle/>
          <a:p>
            <a:r>
              <a:rPr lang="de-CH" sz="6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Windkraft in Teufen AR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0AC364D-F2AC-A873-C0AD-A4B7476376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CH" sz="4400" dirty="0">
                <a:solidFill>
                  <a:schemeClr val="bg1"/>
                </a:solidFill>
              </a:rPr>
              <a:t>Informationsanlass</a:t>
            </a:r>
          </a:p>
          <a:p>
            <a:r>
              <a:rPr lang="de-CH" sz="4400" dirty="0">
                <a:solidFill>
                  <a:schemeClr val="bg1"/>
                </a:solidFill>
              </a:rPr>
              <a:t>29.6.2023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4FA51E-6F02-9068-CCE7-091765A6D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314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draußen, Himmel, Landschaft, Windmühle enthält.">
            <a:extLst>
              <a:ext uri="{FF2B5EF4-FFF2-40B4-BE49-F238E27FC236}">
                <a16:creationId xmlns:a16="http://schemas.microsoft.com/office/drawing/2014/main" id="{16574F93-20B2-CE52-FC19-9EFDAA158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77" y="1119188"/>
            <a:ext cx="11130009" cy="501332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5EE0725-75F6-1667-92C4-02BD77A85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Blick vom Freudenberg</a:t>
            </a:r>
          </a:p>
        </p:txBody>
      </p:sp>
    </p:spTree>
    <p:extLst>
      <p:ext uri="{BB962C8B-B14F-4D97-AF65-F5344CB8AC3E}">
        <p14:creationId xmlns:p14="http://schemas.microsoft.com/office/powerpoint/2010/main" val="2181233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draußen, Himmel, Windmühle, Landschaft enthält.&#10;&#10;Automatisch generierte Beschreibung">
            <a:extLst>
              <a:ext uri="{FF2B5EF4-FFF2-40B4-BE49-F238E27FC236}">
                <a16:creationId xmlns:a16="http://schemas.microsoft.com/office/drawing/2014/main" id="{A1570271-2044-278C-C9BD-FC93F6950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77" y="1119188"/>
            <a:ext cx="11130009" cy="501332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EA31492-991A-117B-F0F6-DE749F0BD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Flugaufnahme Windpark Teufen / Waldegg</a:t>
            </a:r>
            <a:br>
              <a:rPr lang="de-CH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62805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draußen, Himmel, Natur, Luftfotografie enthält.">
            <a:extLst>
              <a:ext uri="{FF2B5EF4-FFF2-40B4-BE49-F238E27FC236}">
                <a16:creationId xmlns:a16="http://schemas.microsoft.com/office/drawing/2014/main" id="{6800863A-1BD1-76EA-80A2-9DF07056E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0378"/>
            <a:ext cx="12191999" cy="549168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5909719-4B9B-BFD8-2376-E5477161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Blick von St. Gallen</a:t>
            </a:r>
          </a:p>
        </p:txBody>
      </p:sp>
    </p:spTree>
    <p:extLst>
      <p:ext uri="{BB962C8B-B14F-4D97-AF65-F5344CB8AC3E}">
        <p14:creationId xmlns:p14="http://schemas.microsoft.com/office/powerpoint/2010/main" val="4259844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draußen, Himmel, Gras, Windmühle enthält.">
            <a:extLst>
              <a:ext uri="{FF2B5EF4-FFF2-40B4-BE49-F238E27FC236}">
                <a16:creationId xmlns:a16="http://schemas.microsoft.com/office/drawing/2014/main" id="{571FD695-15D1-CEC1-46B8-85DBD1F11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0378"/>
            <a:ext cx="12191999" cy="549168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F454CE3-C5A9-D95D-2322-00E4F3D7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Blick vom Vorderhaus</a:t>
            </a:r>
          </a:p>
        </p:txBody>
      </p:sp>
    </p:spTree>
    <p:extLst>
      <p:ext uri="{BB962C8B-B14F-4D97-AF65-F5344CB8AC3E}">
        <p14:creationId xmlns:p14="http://schemas.microsoft.com/office/powerpoint/2010/main" val="1177921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draußen, Natur, Berg, Himmel enthält.">
            <a:extLst>
              <a:ext uri="{FF2B5EF4-FFF2-40B4-BE49-F238E27FC236}">
                <a16:creationId xmlns:a16="http://schemas.microsoft.com/office/drawing/2014/main" id="{A1DE2F8F-DC80-E6F3-6D6B-D18067DA8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77" y="1119188"/>
            <a:ext cx="11130009" cy="501332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FE89EDF-2984-CDDC-2315-2DADA4B30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Blick von St. Gallen – Rotmonten</a:t>
            </a:r>
          </a:p>
        </p:txBody>
      </p:sp>
    </p:spTree>
    <p:extLst>
      <p:ext uri="{BB962C8B-B14F-4D97-AF65-F5344CB8AC3E}">
        <p14:creationId xmlns:p14="http://schemas.microsoft.com/office/powerpoint/2010/main" val="780883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draußen, Windmühle, Himmel, Landschaft enthält.">
            <a:extLst>
              <a:ext uri="{FF2B5EF4-FFF2-40B4-BE49-F238E27FC236}">
                <a16:creationId xmlns:a16="http://schemas.microsoft.com/office/drawing/2014/main" id="{09EECA69-856D-4864-C21A-63E7A513C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77" y="1119188"/>
            <a:ext cx="11130009" cy="501332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37682FE-0CC1-0CDC-DC05-08711471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Blick von der Waldegg</a:t>
            </a:r>
          </a:p>
        </p:txBody>
      </p:sp>
    </p:spTree>
    <p:extLst>
      <p:ext uri="{BB962C8B-B14F-4D97-AF65-F5344CB8AC3E}">
        <p14:creationId xmlns:p14="http://schemas.microsoft.com/office/powerpoint/2010/main" val="2347719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45635C9-E6D2-EE27-A96C-294E9EA24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505" y="188319"/>
            <a:ext cx="9230931" cy="661427"/>
          </a:xfrm>
        </p:spPr>
        <p:txBody>
          <a:bodyPr>
            <a:normAutofit/>
          </a:bodyPr>
          <a:lstStyle/>
          <a:p>
            <a:r>
              <a:rPr lang="de-CH" dirty="0"/>
              <a:t>Blick von Speicher</a:t>
            </a:r>
          </a:p>
        </p:txBody>
      </p:sp>
      <p:pic>
        <p:nvPicPr>
          <p:cNvPr id="7" name="Grafik 6" descr="Ein Bild, das draußen, Berg, Himmel, Natur enthält.&#10;&#10;Automatisch generierte Beschreibung">
            <a:extLst>
              <a:ext uri="{FF2B5EF4-FFF2-40B4-BE49-F238E27FC236}">
                <a16:creationId xmlns:a16="http://schemas.microsoft.com/office/drawing/2014/main" id="{ED062F96-453B-8E03-F1AC-A5309F03F7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93" y="966415"/>
            <a:ext cx="11722813" cy="52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32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36C301A-C170-03F8-9251-BCA12EBFB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51107A-DE61-EBCB-4659-C951CAC7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3733" dirty="0"/>
              <a:t>Teufen - Warum 1. Priorität?</a:t>
            </a:r>
            <a:endParaRPr lang="de-CH" sz="3733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298001-3D07-9F45-8917-914CCA3D8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86" y="723539"/>
            <a:ext cx="10523228" cy="61344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D4B29C0-ED5A-2AB4-454B-06B0878E0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164552" y="3455627"/>
            <a:ext cx="5009599" cy="53674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A62F5CF-7EF6-8E74-591F-7D438D93A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068430" y="3661477"/>
            <a:ext cx="5106509" cy="37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68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EBDE8DB-1F96-1E2E-5D8B-6BC00DBB7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Ergebnisse Nutzwertanalyse AR und SG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4C10009-EB8C-5F38-8EFB-CC08B72F311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1572151" y="1117196"/>
            <a:ext cx="10328433" cy="269888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AD065D0-815C-8D51-2B38-45BBCFA3FD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659851" y="3977270"/>
            <a:ext cx="10236585" cy="256884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D22536E-1D37-9159-8E13-C5735563C077}"/>
              </a:ext>
            </a:extLst>
          </p:cNvPr>
          <p:cNvSpPr txBox="1"/>
          <p:nvPr/>
        </p:nvSpPr>
        <p:spPr>
          <a:xfrm>
            <a:off x="2665506" y="666447"/>
            <a:ext cx="786550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67" b="1" dirty="0"/>
              <a:t>Bewertung Tourismus Standort Waldegg AR und SG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CA7E510-C489-EACB-D0DA-C85A21519839}"/>
              </a:ext>
            </a:extLst>
          </p:cNvPr>
          <p:cNvSpPr txBox="1"/>
          <p:nvPr/>
        </p:nvSpPr>
        <p:spPr>
          <a:xfrm>
            <a:off x="7198658" y="4813992"/>
            <a:ext cx="4420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/>
              <a:t>Tourismus:</a:t>
            </a:r>
          </a:p>
          <a:p>
            <a:r>
              <a:rPr lang="de-CH" sz="3200" b="1" dirty="0"/>
              <a:t>3 (keine Bedeutung)</a:t>
            </a:r>
          </a:p>
          <a:p>
            <a:r>
              <a:rPr lang="de-CH" sz="3200" dirty="0"/>
              <a:t>Gesamtergebnis: </a:t>
            </a:r>
            <a:r>
              <a:rPr lang="de-CH" sz="3200" b="1" dirty="0"/>
              <a:t>16.2</a:t>
            </a:r>
            <a:r>
              <a:rPr lang="de-CH" sz="3200" dirty="0"/>
              <a:t>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C87D5CF-98F3-819D-7305-B5861130378B}"/>
              </a:ext>
            </a:extLst>
          </p:cNvPr>
          <p:cNvSpPr txBox="1"/>
          <p:nvPr/>
        </p:nvSpPr>
        <p:spPr>
          <a:xfrm>
            <a:off x="7168754" y="2076311"/>
            <a:ext cx="4420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/>
              <a:t>Tourismus:</a:t>
            </a:r>
          </a:p>
          <a:p>
            <a:r>
              <a:rPr lang="de-CH" sz="3200" b="1" dirty="0"/>
              <a:t>0 (grosse Bedeutung)</a:t>
            </a:r>
          </a:p>
          <a:p>
            <a:r>
              <a:rPr lang="de-CH" sz="3200" dirty="0"/>
              <a:t>Gesamtergebnis: </a:t>
            </a:r>
            <a:r>
              <a:rPr lang="de-CH" sz="3200" b="1" dirty="0"/>
              <a:t>9.3</a:t>
            </a:r>
            <a:r>
              <a:rPr lang="de-CH" sz="3200" dirty="0"/>
              <a:t>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B80C73C-8386-3E07-CBEF-E283F2FDF7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073" y="3688095"/>
            <a:ext cx="1021499" cy="132363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812B591-E4D0-B7A0-7B6B-75C861F5D4C9}"/>
              </a:ext>
            </a:extLst>
          </p:cNvPr>
          <p:cNvSpPr txBox="1"/>
          <p:nvPr/>
        </p:nvSpPr>
        <p:spPr>
          <a:xfrm>
            <a:off x="352622" y="3332484"/>
            <a:ext cx="6439132" cy="13236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667" b="1" dirty="0"/>
              <a:t>Identisches Gebiet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667" b="1" dirty="0"/>
              <a:t>Identische Firma (</a:t>
            </a:r>
            <a:r>
              <a:rPr lang="de-CH" sz="2667" b="1" dirty="0" err="1"/>
              <a:t>georegio</a:t>
            </a:r>
            <a:r>
              <a:rPr lang="de-CH" sz="2667" b="1" dirty="0"/>
              <a:t> ag, Burgdorf)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667" b="1" dirty="0"/>
              <a:t>Gleiches Kriterium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FB73ED0-6BED-2132-D164-1DCC0737E155}"/>
              </a:ext>
            </a:extLst>
          </p:cNvPr>
          <p:cNvSpPr txBox="1"/>
          <p:nvPr/>
        </p:nvSpPr>
        <p:spPr>
          <a:xfrm>
            <a:off x="2388056" y="5080468"/>
            <a:ext cx="2794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200" b="1" dirty="0"/>
              <a:t>Kanton AR</a:t>
            </a:r>
            <a:endParaRPr lang="de-CH" sz="24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FABC6E5-CF87-B992-489D-141DB68290BE}"/>
              </a:ext>
            </a:extLst>
          </p:cNvPr>
          <p:cNvSpPr txBox="1"/>
          <p:nvPr/>
        </p:nvSpPr>
        <p:spPr>
          <a:xfrm>
            <a:off x="2358154" y="2466640"/>
            <a:ext cx="2794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200" b="1" dirty="0"/>
              <a:t>Kanton SG</a:t>
            </a:r>
            <a:endParaRPr lang="de-CH" sz="2400" dirty="0"/>
          </a:p>
        </p:txBody>
      </p:sp>
      <p:sp>
        <p:nvSpPr>
          <p:cNvPr id="16" name="Pfeil: nach oben und unten 15">
            <a:extLst>
              <a:ext uri="{FF2B5EF4-FFF2-40B4-BE49-F238E27FC236}">
                <a16:creationId xmlns:a16="http://schemas.microsoft.com/office/drawing/2014/main" id="{2B562F91-AE28-C760-295B-01AD571A20CB}"/>
              </a:ext>
            </a:extLst>
          </p:cNvPr>
          <p:cNvSpPr/>
          <p:nvPr/>
        </p:nvSpPr>
        <p:spPr>
          <a:xfrm>
            <a:off x="8410169" y="3804871"/>
            <a:ext cx="362044" cy="1090080"/>
          </a:xfrm>
          <a:prstGeom prst="upDownArrow">
            <a:avLst/>
          </a:prstGeom>
          <a:solidFill>
            <a:srgbClr val="0062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4465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4" grpId="0" animBg="1"/>
      <p:bldP spid="11" grpId="0"/>
      <p:bldP spid="15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4F4FB6F-6E6E-D042-ACC3-D3B482C4A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ABBDF79-26C3-196C-5ECE-FD23F202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Eggen-Höhenweg ein wahrer Wanderklassiker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6ADB5D4-ECD1-F466-38B3-2C690A164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29" y="725056"/>
            <a:ext cx="9776312" cy="66542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022E7A32-DE24-8D9C-91EB-D68D48327C2F}"/>
                  </a:ext>
                </a:extLst>
              </p14:cNvPr>
              <p14:cNvContentPartPr/>
              <p14:nvPr/>
            </p14:nvContentPartPr>
            <p14:xfrm>
              <a:off x="1739333" y="2899844"/>
              <a:ext cx="1245600" cy="48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022E7A32-DE24-8D9C-91EB-D68D48327C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30336" y="2887844"/>
                <a:ext cx="1263235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ED3F9559-687F-798F-63DB-54C1A63D16D9}"/>
                  </a:ext>
                </a:extLst>
              </p14:cNvPr>
              <p14:cNvContentPartPr/>
              <p14:nvPr/>
            </p14:nvContentPartPr>
            <p14:xfrm>
              <a:off x="3672293" y="2899844"/>
              <a:ext cx="1584960" cy="48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ED3F9559-687F-798F-63DB-54C1A63D16D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3292" y="2887844"/>
                <a:ext cx="1602603" cy="2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6FAA0C6-5F48-DF40-5EAA-934B2E1852AF}"/>
              </a:ext>
            </a:extLst>
          </p:cNvPr>
          <p:cNvGrpSpPr/>
          <p:nvPr/>
        </p:nvGrpSpPr>
        <p:grpSpPr>
          <a:xfrm>
            <a:off x="1850693" y="3174884"/>
            <a:ext cx="1914720" cy="480"/>
            <a:chOff x="1388020" y="2381163"/>
            <a:chExt cx="143604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E502A61B-3BBD-764C-E830-05E408EF22B9}"/>
                    </a:ext>
                  </a:extLst>
                </p14:cNvPr>
                <p14:cNvContentPartPr/>
                <p14:nvPr/>
              </p14:nvContentPartPr>
              <p14:xfrm>
                <a:off x="1388020" y="2381163"/>
                <a:ext cx="1436040" cy="36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E502A61B-3BBD-764C-E830-05E408EF22B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79020" y="2372523"/>
                  <a:ext cx="1453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016EFAFD-90AA-7410-9F37-972F27E6A651}"/>
                    </a:ext>
                  </a:extLst>
                </p14:cNvPr>
                <p14:cNvContentPartPr/>
                <p14:nvPr/>
              </p14:nvContentPartPr>
              <p14:xfrm>
                <a:off x="2798500" y="2381163"/>
                <a:ext cx="360" cy="36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016EFAFD-90AA-7410-9F37-972F27E6A65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89860" y="23725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F31B3C16-5852-3334-6B1B-ADDE4A9CC96B}"/>
                    </a:ext>
                  </a:extLst>
                </p14:cNvPr>
                <p14:cNvContentPartPr/>
                <p14:nvPr/>
              </p14:nvContentPartPr>
              <p14:xfrm>
                <a:off x="2630380" y="2381163"/>
                <a:ext cx="168840" cy="36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F31B3C16-5852-3334-6B1B-ADDE4A9CC96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621380" y="2372523"/>
                  <a:ext cx="1864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3FAB774C-AD26-2759-29E8-E920D94E87F5}"/>
                  </a:ext>
                </a:extLst>
              </p14:cNvPr>
              <p14:cNvContentPartPr/>
              <p14:nvPr/>
            </p14:nvContentPartPr>
            <p14:xfrm>
              <a:off x="5961893" y="3174884"/>
              <a:ext cx="1014240" cy="48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3FAB774C-AD26-2759-29E8-E920D94E87F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52892" y="3162884"/>
                <a:ext cx="1031882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D0A99AD7-8378-53CC-1ACA-EB540EE17688}"/>
                  </a:ext>
                </a:extLst>
              </p14:cNvPr>
              <p14:cNvContentPartPr/>
              <p14:nvPr/>
            </p14:nvContentPartPr>
            <p14:xfrm>
              <a:off x="1419173" y="3449924"/>
              <a:ext cx="634080" cy="48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D0A99AD7-8378-53CC-1ACA-EB540EE1768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10171" y="3437924"/>
                <a:ext cx="651723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3B7CC265-CF56-4ACE-752C-A56BDEEA844F}"/>
                  </a:ext>
                </a:extLst>
              </p14:cNvPr>
              <p14:cNvContentPartPr/>
              <p14:nvPr/>
            </p14:nvContentPartPr>
            <p14:xfrm>
              <a:off x="2475173" y="3739844"/>
              <a:ext cx="850080" cy="48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3B7CC265-CF56-4ACE-752C-A56BDEEA844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66172" y="3727844"/>
                <a:ext cx="867722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8F5ED894-6B40-EEE2-AD3F-1B7A1BD1EF45}"/>
                  </a:ext>
                </a:extLst>
              </p14:cNvPr>
              <p14:cNvContentPartPr/>
              <p14:nvPr/>
            </p14:nvContentPartPr>
            <p14:xfrm>
              <a:off x="5560133" y="3732644"/>
              <a:ext cx="1152480" cy="48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8F5ED894-6B40-EEE2-AD3F-1B7A1BD1EF4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551132" y="3720644"/>
                <a:ext cx="1170122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ECED1A63-C5CA-6BB0-3623-64EA6161B0D1}"/>
                  </a:ext>
                </a:extLst>
              </p14:cNvPr>
              <p14:cNvContentPartPr/>
              <p14:nvPr/>
            </p14:nvContentPartPr>
            <p14:xfrm>
              <a:off x="1494053" y="4037444"/>
              <a:ext cx="2172960" cy="48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ECED1A63-C5CA-6BB0-3623-64EA6161B0D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485053" y="4025444"/>
                <a:ext cx="219060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1524F1FE-92D2-72A2-8F7A-BB84B9756D36}"/>
                  </a:ext>
                </a:extLst>
              </p14:cNvPr>
              <p14:cNvContentPartPr/>
              <p14:nvPr/>
            </p14:nvContentPartPr>
            <p14:xfrm>
              <a:off x="3307973" y="4609604"/>
              <a:ext cx="3746880" cy="48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1524F1FE-92D2-72A2-8F7A-BB84B9756D3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98973" y="4597604"/>
                <a:ext cx="376452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E13B3FB9-5F28-B32C-8952-B945CC35551B}"/>
                  </a:ext>
                </a:extLst>
              </p14:cNvPr>
              <p14:cNvContentPartPr/>
              <p14:nvPr/>
            </p14:nvContentPartPr>
            <p14:xfrm>
              <a:off x="1434533" y="4892324"/>
              <a:ext cx="1800960" cy="48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E13B3FB9-5F28-B32C-8952-B945CC35551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25535" y="4880324"/>
                <a:ext cx="1818595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8F75C730-DCBE-D37C-74D8-94C8AC5F7097}"/>
                  </a:ext>
                </a:extLst>
              </p14:cNvPr>
              <p14:cNvContentPartPr/>
              <p14:nvPr/>
            </p14:nvContentPartPr>
            <p14:xfrm>
              <a:off x="5218373" y="5182244"/>
              <a:ext cx="1770240" cy="48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8F75C730-DCBE-D37C-74D8-94C8AC5F709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09372" y="5170244"/>
                <a:ext cx="1787881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6CE126E2-4663-35F9-1A10-1D1B45933F54}"/>
                  </a:ext>
                </a:extLst>
              </p14:cNvPr>
              <p14:cNvContentPartPr/>
              <p14:nvPr/>
            </p14:nvContentPartPr>
            <p14:xfrm>
              <a:off x="1419173" y="5457284"/>
              <a:ext cx="1981920" cy="48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6CE126E2-4663-35F9-1A10-1D1B45933F5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410172" y="5445284"/>
                <a:ext cx="1999561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026D2A4F-F6B1-6086-BFDB-056D594433F0}"/>
                  </a:ext>
                </a:extLst>
              </p14:cNvPr>
              <p14:cNvContentPartPr/>
              <p14:nvPr/>
            </p14:nvContentPartPr>
            <p14:xfrm>
              <a:off x="6534053" y="5464484"/>
              <a:ext cx="434880" cy="48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026D2A4F-F6B1-6086-BFDB-056D594433F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525053" y="5452484"/>
                <a:ext cx="452520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C177FFD4-ADC1-5549-F0DF-3DAB39BA6DC5}"/>
                  </a:ext>
                </a:extLst>
              </p14:cNvPr>
              <p14:cNvContentPartPr/>
              <p14:nvPr/>
            </p14:nvContentPartPr>
            <p14:xfrm>
              <a:off x="1478693" y="5769284"/>
              <a:ext cx="1599840" cy="48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C177FFD4-ADC1-5549-F0DF-3DAB39BA6DC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469689" y="5757284"/>
                <a:ext cx="1617488" cy="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F720AE88-989E-F199-7B28-7D157294FA19}"/>
                  </a:ext>
                </a:extLst>
              </p14:cNvPr>
              <p14:cNvContentPartPr/>
              <p14:nvPr/>
            </p14:nvContentPartPr>
            <p14:xfrm>
              <a:off x="3783653" y="6059204"/>
              <a:ext cx="2423040" cy="48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F720AE88-989E-F199-7B28-7D157294FA1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774652" y="6047204"/>
                <a:ext cx="2440682" cy="2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139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76B4BC-754B-A9B4-953D-F54316726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PRO LANDSCHAFT AR/AI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3522EA-5C44-1021-0489-D6C482D5D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Gegründet 2016</a:t>
            </a:r>
          </a:p>
          <a:p>
            <a:r>
              <a:rPr lang="de-CH" dirty="0"/>
              <a:t>Über 350 Mitglieder</a:t>
            </a:r>
          </a:p>
          <a:p>
            <a:pPr lvl="1"/>
            <a:r>
              <a:rPr lang="de-CH" dirty="0"/>
              <a:t>Präsident: Dino Duelli</a:t>
            </a:r>
          </a:p>
          <a:p>
            <a:r>
              <a:rPr lang="de-CH" dirty="0"/>
              <a:t>Gruppe Teufen Vorstand (2023)</a:t>
            </a:r>
          </a:p>
          <a:p>
            <a:pPr lvl="1"/>
            <a:r>
              <a:rPr lang="de-CH" dirty="0"/>
              <a:t>Manfred Kirsch</a:t>
            </a:r>
          </a:p>
          <a:p>
            <a:pPr lvl="1"/>
            <a:r>
              <a:rPr lang="de-CH" dirty="0"/>
              <a:t>Marcus Fleuti</a:t>
            </a:r>
          </a:p>
          <a:p>
            <a:pPr lvl="1"/>
            <a:endParaRPr lang="de-CH" dirty="0"/>
          </a:p>
          <a:p>
            <a:r>
              <a:rPr lang="de-CH" dirty="0"/>
              <a:t>Alle Vorstandsmitglieder arbeiten ehrenamtlich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6974DB-793C-1514-6AC3-9B8AE7F22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72099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9944CE8-54F9-194E-169B-ACC57CFC2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81D6181-A466-06F2-1D33-BC612C8D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Realität im Dorf Struth in Thüringen</a:t>
            </a:r>
            <a:b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621BF0B-3DA7-245E-B233-7874026D7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91" y="761737"/>
            <a:ext cx="11662445" cy="659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16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E064682-0EF5-967F-0632-FD8C839DD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285" y="1119188"/>
            <a:ext cx="7495393" cy="5013325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2DB43C-5320-2D0A-5E23-49665E969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>
                <a:solidFill>
                  <a:schemeClr val="tx1"/>
                </a:solidFill>
              </a:rPr>
              <a:t>St. </a:t>
            </a:r>
            <a:r>
              <a:rPr lang="de-CH" dirty="0" err="1">
                <a:solidFill>
                  <a:schemeClr val="tx1"/>
                </a:solidFill>
              </a:rPr>
              <a:t>Brais</a:t>
            </a:r>
            <a:endParaRPr lang="de-C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64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4FB3E4AF-3678-9645-B53E-8EB1AE91D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964" y="2126751"/>
            <a:ext cx="11646472" cy="40061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CH" sz="5333" b="1" dirty="0"/>
              <a:t>Vielen Dank für Ihre geschätzte Aufmerksamkeit</a:t>
            </a:r>
          </a:p>
          <a:p>
            <a:pPr marL="0" indent="0" algn="ctr">
              <a:buNone/>
            </a:pPr>
            <a:endParaRPr lang="de-CH" sz="5333" b="1" dirty="0"/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F282E93B-97A0-5242-BA89-CC43377DD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3409779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70FB3-9AAC-6540-8406-13A2CFBC8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8" y="3429000"/>
            <a:ext cx="10363200" cy="2130088"/>
          </a:xfrm>
        </p:spPr>
        <p:txBody>
          <a:bodyPr>
            <a:normAutofit/>
          </a:bodyPr>
          <a:lstStyle/>
          <a:p>
            <a:pPr algn="l"/>
            <a:r>
              <a:rPr lang="de-DE" sz="3733" u="sng" dirty="0"/>
              <a:t>DAS STROM 1x1</a:t>
            </a:r>
            <a:r>
              <a:rPr lang="de-DE" sz="3733" dirty="0"/>
              <a:t> </a:t>
            </a:r>
            <a:br>
              <a:rPr lang="de-DE" sz="3733" dirty="0"/>
            </a:br>
            <a:r>
              <a:rPr lang="de-DE" sz="3733" dirty="0"/>
              <a:t>Elektrizitätsversorgung in der Schweiz </a:t>
            </a:r>
            <a:br>
              <a:rPr lang="de-DE" sz="3733" dirty="0"/>
            </a:br>
            <a:r>
              <a:rPr lang="de-DE" sz="3733" dirty="0"/>
              <a:t>und der Einfluss der Windenergie</a:t>
            </a:r>
            <a:endParaRPr lang="en-US" sz="3733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B15B73B-CF52-B846-9997-FD6A4A1F7375}"/>
              </a:ext>
            </a:extLst>
          </p:cNvPr>
          <p:cNvSpPr txBox="1">
            <a:spLocks/>
          </p:cNvSpPr>
          <p:nvPr/>
        </p:nvSpPr>
        <p:spPr>
          <a:xfrm>
            <a:off x="99588" y="5389813"/>
            <a:ext cx="10363200" cy="8606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3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2133" b="0" dirty="0"/>
              <a:t>Referent: 	</a:t>
            </a:r>
            <a:r>
              <a:rPr lang="en-US" sz="2133" dirty="0"/>
              <a:t>Marcus Fleuti</a:t>
            </a:r>
            <a:br>
              <a:rPr lang="en-US" sz="2133" dirty="0"/>
            </a:br>
            <a:r>
              <a:rPr lang="en-US" sz="2133" b="0" dirty="0"/>
              <a:t>Datum: </a:t>
            </a:r>
            <a:r>
              <a:rPr lang="en-US" sz="2133" dirty="0"/>
              <a:t>		29.06.2023</a:t>
            </a:r>
          </a:p>
        </p:txBody>
      </p:sp>
    </p:spTree>
    <p:extLst>
      <p:ext uri="{BB962C8B-B14F-4D97-AF65-F5344CB8AC3E}">
        <p14:creationId xmlns:p14="http://schemas.microsoft.com/office/powerpoint/2010/main" val="312311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5EB299-11C9-6B41-BD1B-3D6D3B7BA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de-CH" sz="3200" dirty="0"/>
              <a:t>Was ist Strom?</a:t>
            </a:r>
          </a:p>
          <a:p>
            <a:pPr marL="609585" indent="-609585">
              <a:buFont typeface="+mj-lt"/>
              <a:buAutoNum type="arabicPeriod"/>
            </a:pPr>
            <a:endParaRPr lang="de-CH" sz="3200" dirty="0"/>
          </a:p>
          <a:p>
            <a:pPr marL="609585" indent="-609585">
              <a:buFont typeface="+mj-lt"/>
              <a:buAutoNum type="arabicPeriod"/>
            </a:pPr>
            <a:r>
              <a:rPr lang="de-CH" sz="3200" dirty="0"/>
              <a:t>Was ist Energie?</a:t>
            </a:r>
            <a:br>
              <a:rPr lang="de-CH" sz="3200" dirty="0"/>
            </a:br>
            <a:endParaRPr lang="de-CH" sz="3200" dirty="0"/>
          </a:p>
          <a:p>
            <a:pPr marL="609585" indent="-609585">
              <a:buFont typeface="+mj-lt"/>
              <a:buAutoNum type="arabicPeriod"/>
            </a:pPr>
            <a:r>
              <a:rPr lang="de-DE" sz="3200" dirty="0"/>
              <a:t>Woher kommt der Strom</a:t>
            </a:r>
            <a:br>
              <a:rPr lang="de-DE" sz="3200" dirty="0"/>
            </a:br>
            <a:r>
              <a:rPr lang="de-DE" sz="3200" dirty="0"/>
              <a:t>das Verhältnis zu den WKA-Plänen der Regierung</a:t>
            </a:r>
            <a:endParaRPr lang="de-CH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F503B8-AD20-634A-B889-51529AE78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Themenübersicht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4009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5EB299-11C9-6B41-BD1B-3D6D3B7BA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2400" b="1" dirty="0"/>
              <a:t>Einheiten</a:t>
            </a:r>
          </a:p>
          <a:p>
            <a:r>
              <a:rPr lang="de-CH" sz="2933" dirty="0"/>
              <a:t>Leistung:	Watt (W),  Kilowatt (kW),  Megawatt (MW)…</a:t>
            </a:r>
          </a:p>
          <a:p>
            <a:r>
              <a:rPr lang="de-CH" sz="2933" dirty="0"/>
              <a:t>Energie:	Wattstunden (Wh),  Kilowattstunden (kWh), MWh…</a:t>
            </a:r>
          </a:p>
          <a:p>
            <a:endParaRPr lang="de-CH" sz="2933" dirty="0"/>
          </a:p>
          <a:p>
            <a:pPr marL="0" indent="0">
              <a:buNone/>
            </a:pPr>
            <a:endParaRPr lang="de-CH" sz="2933" dirty="0"/>
          </a:p>
          <a:p>
            <a:endParaRPr lang="de-CH" sz="2933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F503B8-AD20-634A-B889-51529AE78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Was ist Strom?</a:t>
            </a:r>
            <a:endParaRPr lang="en-US" sz="2400" dirty="0"/>
          </a:p>
        </p:txBody>
      </p:sp>
      <p:pic>
        <p:nvPicPr>
          <p:cNvPr id="6" name="Grafik 5" descr="Ein Bild, das Entwurf, Fahrzeug, Zeichnung, Rad enthält.&#10;&#10;Automatisch generierte Beschreibung">
            <a:extLst>
              <a:ext uri="{FF2B5EF4-FFF2-40B4-BE49-F238E27FC236}">
                <a16:creationId xmlns:a16="http://schemas.microsoft.com/office/drawing/2014/main" id="{B783EB76-3D48-C25D-C9EA-5E1D82F152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066" y="3561030"/>
            <a:ext cx="6723303" cy="3186820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E01367B-C20E-53D2-F2C0-4462628B176D}"/>
              </a:ext>
            </a:extLst>
          </p:cNvPr>
          <p:cNvSpPr txBox="1">
            <a:spLocks/>
          </p:cNvSpPr>
          <p:nvPr/>
        </p:nvSpPr>
        <p:spPr>
          <a:xfrm>
            <a:off x="7280971" y="3264698"/>
            <a:ext cx="5609936" cy="312843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b="1" dirty="0"/>
              <a:t>Beispiel Benzin</a:t>
            </a:r>
          </a:p>
          <a:p>
            <a:pPr marL="0" indent="0">
              <a:buNone/>
            </a:pPr>
            <a:r>
              <a:rPr lang="de-CH" sz="2400" dirty="0"/>
              <a:t>Verbrauch:	7 Liter / 100km</a:t>
            </a:r>
            <a:br>
              <a:rPr lang="de-CH" sz="2400" dirty="0"/>
            </a:br>
            <a:r>
              <a:rPr lang="de-CH" sz="2400" dirty="0"/>
              <a:t>Leistung:		140 PS (~100 kW)</a:t>
            </a:r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r>
              <a:rPr lang="de-CH" sz="2400" b="1" dirty="0"/>
              <a:t>Beispiel Elektro</a:t>
            </a:r>
          </a:p>
          <a:p>
            <a:pPr marL="0" indent="0">
              <a:buNone/>
            </a:pPr>
            <a:r>
              <a:rPr lang="de-CH" sz="2400" dirty="0"/>
              <a:t>Verbrauch:	15 kW</a:t>
            </a:r>
            <a:r>
              <a:rPr lang="de-CH" sz="2400" b="1" u="sng" dirty="0"/>
              <a:t>h</a:t>
            </a:r>
            <a:r>
              <a:rPr lang="de-CH" sz="2400" dirty="0"/>
              <a:t> / 100km</a:t>
            </a:r>
          </a:p>
          <a:p>
            <a:pPr marL="0" indent="0">
              <a:buNone/>
            </a:pPr>
            <a:r>
              <a:rPr lang="de-CH" sz="2400" dirty="0"/>
              <a:t>Leistung:		100 kW</a:t>
            </a:r>
          </a:p>
        </p:txBody>
      </p:sp>
      <p:sp>
        <p:nvSpPr>
          <p:cNvPr id="8" name="Pfeil: nach unten gekrümmt 7">
            <a:extLst>
              <a:ext uri="{FF2B5EF4-FFF2-40B4-BE49-F238E27FC236}">
                <a16:creationId xmlns:a16="http://schemas.microsoft.com/office/drawing/2014/main" id="{4437F14E-37B4-D72A-CD1D-0E8CA13B82C5}"/>
              </a:ext>
            </a:extLst>
          </p:cNvPr>
          <p:cNvSpPr/>
          <p:nvPr/>
        </p:nvSpPr>
        <p:spPr>
          <a:xfrm>
            <a:off x="3329353" y="1342293"/>
            <a:ext cx="1881555" cy="269631"/>
          </a:xfrm>
          <a:prstGeom prst="curvedDown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 sz="2400" dirty="0">
              <a:solidFill>
                <a:schemeClr val="tx1"/>
              </a:solidFill>
            </a:endParaRPr>
          </a:p>
        </p:txBody>
      </p:sp>
      <p:sp>
        <p:nvSpPr>
          <p:cNvPr id="9" name="Pfeil: nach unten gekrümmt 8">
            <a:extLst>
              <a:ext uri="{FF2B5EF4-FFF2-40B4-BE49-F238E27FC236}">
                <a16:creationId xmlns:a16="http://schemas.microsoft.com/office/drawing/2014/main" id="{ADC81E9F-0E89-EB93-38F3-FB1559ECE6D7}"/>
              </a:ext>
            </a:extLst>
          </p:cNvPr>
          <p:cNvSpPr/>
          <p:nvPr/>
        </p:nvSpPr>
        <p:spPr>
          <a:xfrm>
            <a:off x="5731340" y="1342293"/>
            <a:ext cx="1881555" cy="269631"/>
          </a:xfrm>
          <a:prstGeom prst="curvedDown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 sz="2400" dirty="0">
              <a:solidFill>
                <a:schemeClr val="tx1"/>
              </a:solidFill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8DBAEEC-B781-38A1-E935-681DC9918B91}"/>
              </a:ext>
            </a:extLst>
          </p:cNvPr>
          <p:cNvSpPr txBox="1">
            <a:spLocks/>
          </p:cNvSpPr>
          <p:nvPr/>
        </p:nvSpPr>
        <p:spPr>
          <a:xfrm>
            <a:off x="3590662" y="859722"/>
            <a:ext cx="1358937" cy="52771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b="1" dirty="0"/>
              <a:t>x 1000</a:t>
            </a:r>
            <a:endParaRPr lang="de-CH" sz="2400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468BE3D-E745-22C0-1FC2-79349EAB3F29}"/>
              </a:ext>
            </a:extLst>
          </p:cNvPr>
          <p:cNvSpPr txBox="1">
            <a:spLocks/>
          </p:cNvSpPr>
          <p:nvPr/>
        </p:nvSpPr>
        <p:spPr>
          <a:xfrm>
            <a:off x="5992649" y="859722"/>
            <a:ext cx="1358937" cy="52771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b="1" dirty="0"/>
              <a:t>x 1000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2016261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erät, Turbine, Windturbine, Windfarm enthält.&#10;&#10;Automatisch generierte Beschreibung">
            <a:extLst>
              <a:ext uri="{FF2B5EF4-FFF2-40B4-BE49-F238E27FC236}">
                <a16:creationId xmlns:a16="http://schemas.microsoft.com/office/drawing/2014/main" id="{0F355DF4-5225-F876-28FC-49B1520F2F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584" y="1463393"/>
            <a:ext cx="5179416" cy="5439833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7365B8E-0C5A-5D40-B317-3A1B7DF19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/>
              <a:t>Beispiel</a:t>
            </a:r>
            <a:r>
              <a:rPr lang="en-US" sz="2400" b="1" dirty="0"/>
              <a:t> WKA Haldenstein – Ein </a:t>
            </a:r>
            <a:r>
              <a:rPr lang="en-US" sz="2400" b="1" dirty="0" err="1"/>
              <a:t>Erfolgsprojekt</a:t>
            </a:r>
            <a:endParaRPr lang="en-US" sz="2400" b="1" dirty="0"/>
          </a:p>
          <a:p>
            <a:r>
              <a:rPr lang="en-US" sz="2400" dirty="0" err="1"/>
              <a:t>Installierte</a:t>
            </a:r>
            <a:r>
              <a:rPr lang="en-US" sz="2400" dirty="0"/>
              <a:t> </a:t>
            </a:r>
            <a:r>
              <a:rPr lang="en-US" sz="2400" b="1" dirty="0" err="1"/>
              <a:t>Leistung</a:t>
            </a:r>
            <a:r>
              <a:rPr lang="en-US" sz="2400" dirty="0"/>
              <a:t> (</a:t>
            </a:r>
            <a:r>
              <a:rPr lang="en-US" sz="2400" dirty="0" err="1"/>
              <a:t>Generatorleistung</a:t>
            </a:r>
            <a:r>
              <a:rPr lang="en-US" sz="2400" dirty="0"/>
              <a:t>): </a:t>
            </a:r>
            <a:r>
              <a:rPr lang="en-US" sz="2400" b="1" dirty="0"/>
              <a:t>3 MW</a:t>
            </a:r>
          </a:p>
          <a:p>
            <a:r>
              <a:rPr lang="en-US" sz="2400" dirty="0" err="1"/>
              <a:t>Theoretisch</a:t>
            </a:r>
            <a:r>
              <a:rPr lang="en-US" sz="2400" dirty="0"/>
              <a:t> </a:t>
            </a:r>
            <a:r>
              <a:rPr lang="en-US" sz="2400" dirty="0" err="1"/>
              <a:t>maximale</a:t>
            </a:r>
            <a:r>
              <a:rPr lang="en-US" sz="2400" dirty="0"/>
              <a:t> </a:t>
            </a:r>
            <a:r>
              <a:rPr lang="en-US" sz="2400" dirty="0" err="1"/>
              <a:t>Energieerzeugung</a:t>
            </a:r>
            <a:r>
              <a:rPr lang="en-US" sz="2400" dirty="0"/>
              <a:t> (ca.): </a:t>
            </a:r>
            <a:r>
              <a:rPr lang="en-US" sz="2400" b="1" dirty="0"/>
              <a:t>26’280 MWh </a:t>
            </a:r>
            <a:r>
              <a:rPr lang="en-US" sz="2400" dirty="0"/>
              <a:t>(~ 26 GWh)</a:t>
            </a:r>
            <a:br>
              <a:rPr lang="en-US" sz="2400" dirty="0"/>
            </a:br>
            <a:r>
              <a:rPr lang="en-US" sz="1867" i="1" dirty="0"/>
              <a:t>(3 MW * 24 Std * 365 </a:t>
            </a:r>
            <a:r>
              <a:rPr lang="en-US" sz="1867" i="1" dirty="0" err="1"/>
              <a:t>Tage</a:t>
            </a:r>
            <a:r>
              <a:rPr lang="en-US" sz="1867" i="1" dirty="0"/>
              <a:t>)</a:t>
            </a:r>
          </a:p>
          <a:p>
            <a:r>
              <a:rPr lang="en-US" sz="2400" dirty="0"/>
              <a:t>Die Anlage </a:t>
            </a:r>
            <a:r>
              <a:rPr lang="en-US" sz="2400" dirty="0" err="1"/>
              <a:t>produziert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Mittel ca. </a:t>
            </a:r>
            <a:r>
              <a:rPr lang="en-US" sz="2400" b="1" dirty="0"/>
              <a:t>4’500 MWh</a:t>
            </a:r>
            <a:r>
              <a:rPr lang="en-US" sz="2400" dirty="0"/>
              <a:t> (4.5 GWh)</a:t>
            </a:r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dirty="0"/>
              <a:t>Die WKA </a:t>
            </a:r>
            <a:r>
              <a:rPr lang="en-US" sz="2400" dirty="0" err="1"/>
              <a:t>produziert</a:t>
            </a:r>
            <a:r>
              <a:rPr lang="en-US" sz="2400" dirty="0"/>
              <a:t> </a:t>
            </a:r>
            <a:r>
              <a:rPr lang="en-US" sz="2400" b="1" dirty="0"/>
              <a:t>82.9% </a:t>
            </a:r>
            <a:r>
              <a:rPr lang="en-US" sz="2400" b="1" dirty="0" err="1"/>
              <a:t>weniger</a:t>
            </a:r>
            <a:r>
              <a:rPr lang="en-US" sz="2400" b="1" dirty="0"/>
              <a:t> Strom</a:t>
            </a:r>
            <a:r>
              <a:rPr lang="en-US" sz="2400" dirty="0"/>
              <a:t>, </a:t>
            </a:r>
            <a:r>
              <a:rPr lang="en-US" sz="2400" dirty="0" err="1"/>
              <a:t>als</a:t>
            </a:r>
            <a:r>
              <a:rPr lang="en-US" sz="2400" dirty="0"/>
              <a:t> </a:t>
            </a:r>
            <a:r>
              <a:rPr lang="en-US" sz="2400" dirty="0" err="1"/>
              <a:t>sie</a:t>
            </a:r>
            <a:r>
              <a:rPr lang="en-US" sz="2400" dirty="0"/>
              <a:t> </a:t>
            </a:r>
            <a:r>
              <a:rPr lang="en-US" sz="2400" dirty="0" err="1"/>
              <a:t>theoretisch</a:t>
            </a:r>
            <a:r>
              <a:rPr lang="en-US" sz="2400" dirty="0"/>
              <a:t> </a:t>
            </a:r>
            <a:r>
              <a:rPr lang="en-US" sz="2400" dirty="0" err="1"/>
              <a:t>könnte</a:t>
            </a:r>
            <a:endParaRPr lang="en-US" sz="2400" dirty="0"/>
          </a:p>
          <a:p>
            <a:r>
              <a:rPr lang="en-US" sz="2400" dirty="0" err="1"/>
              <a:t>Statt</a:t>
            </a:r>
            <a:r>
              <a:rPr lang="en-US" sz="2400" dirty="0"/>
              <a:t> </a:t>
            </a:r>
            <a:r>
              <a:rPr lang="en-US" sz="2400" b="1" dirty="0"/>
              <a:t>3 MWh </a:t>
            </a:r>
            <a:r>
              <a:rPr lang="en-US" sz="2400" dirty="0" err="1"/>
              <a:t>erzeugt</a:t>
            </a:r>
            <a:r>
              <a:rPr lang="en-US" sz="2400" dirty="0"/>
              <a:t> dieses System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Schnitt</a:t>
            </a:r>
            <a:r>
              <a:rPr lang="en-US" sz="2400" dirty="0"/>
              <a:t> </a:t>
            </a:r>
            <a:r>
              <a:rPr lang="en-US" sz="2400" dirty="0" err="1"/>
              <a:t>nur</a:t>
            </a:r>
            <a:r>
              <a:rPr lang="en-US" sz="2400" dirty="0"/>
              <a:t> ca. </a:t>
            </a:r>
            <a:r>
              <a:rPr lang="en-US" sz="2400" b="1" dirty="0"/>
              <a:t>0.5 MWh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911423E-265E-4CDB-2586-485197E44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Was ist Strom?</a:t>
            </a:r>
            <a:endParaRPr lang="en-US" sz="2400" dirty="0"/>
          </a:p>
        </p:txBody>
      </p:sp>
      <p:pic>
        <p:nvPicPr>
          <p:cNvPr id="10" name="Grafik 4">
            <a:extLst>
              <a:ext uri="{FF2B5EF4-FFF2-40B4-BE49-F238E27FC236}">
                <a16:creationId xmlns:a16="http://schemas.microsoft.com/office/drawing/2014/main" id="{A8F7EC01-167D-4F42-B07E-ECA7BE613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1" y="3344140"/>
            <a:ext cx="5929620" cy="14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87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Ein Bild, das Text, Cartoon enthält.&#10;&#10;Automatisch generierte Beschreibung">
            <a:extLst>
              <a:ext uri="{FF2B5EF4-FFF2-40B4-BE49-F238E27FC236}">
                <a16:creationId xmlns:a16="http://schemas.microsoft.com/office/drawing/2014/main" id="{E92DA096-86F6-D448-A390-B9F19A3444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5242" y="2823622"/>
            <a:ext cx="5815117" cy="4144105"/>
          </a:xfrm>
          <a:prstGeom prst="rect">
            <a:avLst/>
          </a:prstGeom>
        </p:spPr>
      </p:pic>
      <p:sp>
        <p:nvSpPr>
          <p:cNvPr id="5" name="Rechteck 10">
            <a:extLst>
              <a:ext uri="{FF2B5EF4-FFF2-40B4-BE49-F238E27FC236}">
                <a16:creationId xmlns:a16="http://schemas.microsoft.com/office/drawing/2014/main" id="{40332044-D8ED-CF47-93C2-34C49692C120}"/>
              </a:ext>
            </a:extLst>
          </p:cNvPr>
          <p:cNvSpPr/>
          <p:nvPr/>
        </p:nvSpPr>
        <p:spPr>
          <a:xfrm>
            <a:off x="194367" y="3331470"/>
            <a:ext cx="5079885" cy="3338212"/>
          </a:xfrm>
          <a:prstGeom prst="rect">
            <a:avLst/>
          </a:prstGeom>
          <a:noFill/>
          <a:ln/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cxnSp>
        <p:nvCxnSpPr>
          <p:cNvPr id="6" name="Gerader Verbinder 12">
            <a:extLst>
              <a:ext uri="{FF2B5EF4-FFF2-40B4-BE49-F238E27FC236}">
                <a16:creationId xmlns:a16="http://schemas.microsoft.com/office/drawing/2014/main" id="{CF6EE83E-B40F-F24F-BEBC-40F9D1E9DB54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5274253" y="5000576"/>
            <a:ext cx="663252" cy="0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Grafik 6" descr="Ein Bild, das Bautechnik, Maschine, Stahl, Industrie enthält.&#10;&#10;Automatisch generierte Beschreibung">
            <a:extLst>
              <a:ext uri="{FF2B5EF4-FFF2-40B4-BE49-F238E27FC236}">
                <a16:creationId xmlns:a16="http://schemas.microsoft.com/office/drawing/2014/main" id="{3128B8A8-F267-1A43-B62F-2EDE3B617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77" y="3434851"/>
            <a:ext cx="4842524" cy="315961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5EB299-11C9-6B41-BD1B-3D6D3B7BA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2400" dirty="0"/>
              <a:t>Strom kann man </a:t>
            </a:r>
            <a:r>
              <a:rPr lang="de-CH" sz="2400" b="1" dirty="0"/>
              <a:t>nicht verbrauchen</a:t>
            </a:r>
            <a:r>
              <a:rPr lang="de-CH" sz="2400" dirty="0"/>
              <a:t> sondern nur </a:t>
            </a:r>
            <a:r>
              <a:rPr lang="de-CH" sz="2400" b="1" dirty="0"/>
              <a:t>umwandeln</a:t>
            </a:r>
          </a:p>
          <a:p>
            <a:r>
              <a:rPr lang="de-CH" sz="2400" dirty="0"/>
              <a:t>«Strom» (=elektrische Energie) kann als «Produkt» erzeugt werden. Es gibt verschiedene Qualitätsstufen und Preise des Produkts «Strom»</a:t>
            </a:r>
          </a:p>
          <a:p>
            <a:r>
              <a:rPr lang="de-CH" sz="2400" dirty="0"/>
              <a:t>Strom muss immer genau im Moment des «Verbrauchs» umgewandelt werden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F503B8-AD20-634A-B889-51529AE78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Was ist Strom?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6867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5EB299-11C9-6B41-BD1B-3D6D3B7BA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2400" dirty="0"/>
              <a:t>Strom ist Elektrische Energie</a:t>
            </a:r>
            <a:br>
              <a:rPr lang="de-CH" sz="2400" dirty="0"/>
            </a:br>
            <a:endParaRPr lang="de-CH" sz="2400" dirty="0"/>
          </a:p>
          <a:p>
            <a:r>
              <a:rPr lang="de-CH" sz="2400" dirty="0"/>
              <a:t>Elektrische Energie ist </a:t>
            </a:r>
            <a:r>
              <a:rPr lang="de-CH" sz="2400" b="1" dirty="0"/>
              <a:t>Maschinen-Nahrung</a:t>
            </a:r>
          </a:p>
          <a:p>
            <a:pPr lvl="1"/>
            <a:r>
              <a:rPr lang="de-CH" sz="1866" dirty="0"/>
              <a:t>Wenn Strom z.B. 4x teurer =&gt; Alles mindestens 4x teurer</a:t>
            </a:r>
          </a:p>
          <a:p>
            <a:pPr lvl="1"/>
            <a:r>
              <a:rPr lang="de-CH" sz="1867" dirty="0"/>
              <a:t>Maschinen stellen Maschinen her, die wiederum Maschinen herstellen</a:t>
            </a:r>
            <a:br>
              <a:rPr lang="de-CH" sz="1867" dirty="0"/>
            </a:br>
            <a:endParaRPr lang="de-CH" sz="1867" dirty="0"/>
          </a:p>
          <a:p>
            <a:r>
              <a:rPr lang="de-CH" sz="2400" dirty="0"/>
              <a:t>Wohlstand, Gesundheit, Naturschutz uvm. erfordern hoch verfügbare günstige zuverlässige Energie</a:t>
            </a:r>
          </a:p>
          <a:p>
            <a:pPr lvl="1"/>
            <a:r>
              <a:rPr lang="de-CH" sz="1867" dirty="0"/>
              <a:t>Ohne hoch verfügbare günstige Energie =&gt; </a:t>
            </a:r>
            <a:r>
              <a:rPr lang="de-CH" sz="1867" b="1" dirty="0"/>
              <a:t>kein Recycling</a:t>
            </a:r>
            <a:r>
              <a:rPr lang="de-CH" sz="1867" dirty="0"/>
              <a:t>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F503B8-AD20-634A-B889-51529AE78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Was ist Energie?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9858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arte, Welt, Text enthält.&#10;&#10;Automatisch generierte Beschreibung">
            <a:extLst>
              <a:ext uri="{FF2B5EF4-FFF2-40B4-BE49-F238E27FC236}">
                <a16:creationId xmlns:a16="http://schemas.microsoft.com/office/drawing/2014/main" id="{0DE85B67-6B63-6F12-B29C-B3422BF938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729" y="1416603"/>
            <a:ext cx="7656860" cy="49500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F503B8-AD20-634A-B889-51529AE78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Woher kommt der Strom</a:t>
            </a:r>
            <a:br>
              <a:rPr lang="de-DE" sz="2400" dirty="0"/>
            </a:br>
            <a:r>
              <a:rPr lang="de-DE" sz="2400" dirty="0"/>
              <a:t>Das Verhältnis zu den WKA-Plänen der Regierung</a:t>
            </a:r>
          </a:p>
        </p:txBody>
      </p:sp>
      <p:sp>
        <p:nvSpPr>
          <p:cNvPr id="13" name="Textfeld 23">
            <a:extLst>
              <a:ext uri="{FF2B5EF4-FFF2-40B4-BE49-F238E27FC236}">
                <a16:creationId xmlns:a16="http://schemas.microsoft.com/office/drawing/2014/main" id="{BC496F17-0127-F146-AD26-55BFF5FA0C03}"/>
              </a:ext>
            </a:extLst>
          </p:cNvPr>
          <p:cNvSpPr txBox="1"/>
          <p:nvPr/>
        </p:nvSpPr>
        <p:spPr>
          <a:xfrm>
            <a:off x="81028" y="2355619"/>
            <a:ext cx="2879314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Wasserkraft </a:t>
            </a:r>
            <a:r>
              <a:rPr lang="de-DE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52.8%</a:t>
            </a:r>
          </a:p>
          <a:p>
            <a:r>
              <a:rPr lang="de-CH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33’528 </a:t>
            </a:r>
            <a:r>
              <a:rPr lang="de-CH" sz="18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GWh</a:t>
            </a:r>
            <a:endParaRPr lang="de-CH" sz="1867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feld 23">
            <a:extLst>
              <a:ext uri="{FF2B5EF4-FFF2-40B4-BE49-F238E27FC236}">
                <a16:creationId xmlns:a16="http://schemas.microsoft.com/office/drawing/2014/main" id="{F83333ED-38A3-CC44-B576-DF71471DF6F6}"/>
              </a:ext>
            </a:extLst>
          </p:cNvPr>
          <p:cNvSpPr txBox="1"/>
          <p:nvPr/>
        </p:nvSpPr>
        <p:spPr>
          <a:xfrm>
            <a:off x="106428" y="4380496"/>
            <a:ext cx="250741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Kernkraft </a:t>
            </a:r>
            <a:r>
              <a:rPr lang="de-DE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36.4%</a:t>
            </a:r>
          </a:p>
          <a:p>
            <a:r>
              <a:rPr lang="de-CH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23‘114 </a:t>
            </a:r>
            <a:r>
              <a:rPr lang="de-CH" sz="18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GWh</a:t>
            </a:r>
            <a:endParaRPr lang="de-CH" sz="1867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feld 23">
            <a:extLst>
              <a:ext uri="{FF2B5EF4-FFF2-40B4-BE49-F238E27FC236}">
                <a16:creationId xmlns:a16="http://schemas.microsoft.com/office/drawing/2014/main" id="{D997B65A-4ECD-9E40-B298-D8A255890A82}"/>
              </a:ext>
            </a:extLst>
          </p:cNvPr>
          <p:cNvSpPr txBox="1"/>
          <p:nvPr/>
        </p:nvSpPr>
        <p:spPr>
          <a:xfrm>
            <a:off x="9511391" y="3605326"/>
            <a:ext cx="268333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Thermisch </a:t>
            </a:r>
            <a:r>
              <a:rPr lang="de-DE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4.5%</a:t>
            </a:r>
            <a:br>
              <a:rPr lang="de-DE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CH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2’857 </a:t>
            </a:r>
            <a:r>
              <a:rPr lang="de-CH" sz="18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GWh</a:t>
            </a:r>
            <a:endParaRPr lang="de-CH" sz="1867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feld 23">
            <a:extLst>
              <a:ext uri="{FF2B5EF4-FFF2-40B4-BE49-F238E27FC236}">
                <a16:creationId xmlns:a16="http://schemas.microsoft.com/office/drawing/2014/main" id="{A2F0A39B-21DD-2B4D-9B3C-7993B1D9119E}"/>
              </a:ext>
            </a:extLst>
          </p:cNvPr>
          <p:cNvSpPr txBox="1"/>
          <p:nvPr/>
        </p:nvSpPr>
        <p:spPr>
          <a:xfrm>
            <a:off x="10044340" y="1970595"/>
            <a:ext cx="171072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</a:t>
            </a:r>
            <a:r>
              <a:rPr lang="de-DE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6.0%</a:t>
            </a:r>
          </a:p>
          <a:p>
            <a:pPr algn="r"/>
            <a:r>
              <a:rPr lang="de-CH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3‘810 </a:t>
            </a:r>
            <a:r>
              <a:rPr lang="de-CH" sz="18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GWh</a:t>
            </a:r>
            <a:endParaRPr lang="de-CH" sz="1867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feld 23">
            <a:extLst>
              <a:ext uri="{FF2B5EF4-FFF2-40B4-BE49-F238E27FC236}">
                <a16:creationId xmlns:a16="http://schemas.microsoft.com/office/drawing/2014/main" id="{B3BCEA45-D1B6-9847-BA89-BC09605B32B8}"/>
              </a:ext>
            </a:extLst>
          </p:cNvPr>
          <p:cNvSpPr txBox="1"/>
          <p:nvPr/>
        </p:nvSpPr>
        <p:spPr>
          <a:xfrm>
            <a:off x="10362054" y="4983387"/>
            <a:ext cx="172034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Wind </a:t>
            </a:r>
            <a:r>
              <a:rPr lang="de-DE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0.3%</a:t>
            </a:r>
            <a:br>
              <a:rPr lang="de-DE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CH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191 </a:t>
            </a:r>
            <a:r>
              <a:rPr lang="de-CH" sz="18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GWh</a:t>
            </a:r>
            <a:endParaRPr lang="de-CH" sz="1867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feld 7">
            <a:extLst>
              <a:ext uri="{FF2B5EF4-FFF2-40B4-BE49-F238E27FC236}">
                <a16:creationId xmlns:a16="http://schemas.microsoft.com/office/drawing/2014/main" id="{46E8E80A-51F3-8041-8B45-E3DBBF96535B}"/>
              </a:ext>
            </a:extLst>
          </p:cNvPr>
          <p:cNvSpPr txBox="1"/>
          <p:nvPr/>
        </p:nvSpPr>
        <p:spPr>
          <a:xfrm>
            <a:off x="517043" y="995367"/>
            <a:ext cx="11106228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Gesamtproduktion Schweiz im Jahr 2022: </a:t>
            </a:r>
            <a:r>
              <a:rPr lang="de-DE" sz="2400" b="1" dirty="0">
                <a:solidFill>
                  <a:schemeClr val="bg1"/>
                </a:solidFill>
              </a:rPr>
              <a:t>63‘500 </a:t>
            </a:r>
            <a:r>
              <a:rPr lang="de-DE" sz="2400" b="1" dirty="0" err="1">
                <a:solidFill>
                  <a:schemeClr val="bg1"/>
                </a:solidFill>
              </a:rPr>
              <a:t>GWh</a:t>
            </a:r>
            <a:r>
              <a:rPr lang="de-DE" sz="2400" b="1" dirty="0">
                <a:solidFill>
                  <a:schemeClr val="bg1"/>
                </a:solidFill>
              </a:rPr>
              <a:t> (63.5 TWh)</a:t>
            </a:r>
            <a:endParaRPr lang="de-CH" sz="2400" b="1" dirty="0">
              <a:solidFill>
                <a:schemeClr val="bg1"/>
              </a:solidFill>
            </a:endParaRPr>
          </a:p>
        </p:txBody>
      </p:sp>
      <p:sp>
        <p:nvSpPr>
          <p:cNvPr id="34" name="Textfeld 7">
            <a:extLst>
              <a:ext uri="{FF2B5EF4-FFF2-40B4-BE49-F238E27FC236}">
                <a16:creationId xmlns:a16="http://schemas.microsoft.com/office/drawing/2014/main" id="{8342C763-727C-C442-9237-31E1265836DF}"/>
              </a:ext>
            </a:extLst>
          </p:cNvPr>
          <p:cNvSpPr txBox="1"/>
          <p:nvPr/>
        </p:nvSpPr>
        <p:spPr>
          <a:xfrm>
            <a:off x="120361" y="6214646"/>
            <a:ext cx="92356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Quellen: </a:t>
            </a:r>
          </a:p>
          <a:p>
            <a:pPr marL="304792" indent="-304792">
              <a:buAutoNum type="arabicPeriod"/>
            </a:pPr>
            <a:r>
              <a:rPr lang="de-DE" sz="10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https://www.admin.ch/gov/de/start/dokumentation/medienmitteilungen.msg-id-94437.html</a:t>
            </a:r>
            <a:endParaRPr lang="de-DE" sz="1067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04792" indent="-304792">
              <a:buAutoNum type="arabicPeriod"/>
            </a:pPr>
            <a:r>
              <a:rPr lang="de-DE" sz="10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https://www.energy-charts.info/charts/energy_pie/chart.htm?l=de&amp;c=CH&amp;interval=year&amp;year=2022</a:t>
            </a:r>
            <a:r>
              <a:rPr lang="de-DE" sz="10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5EA3161B-771A-0A63-C603-8D847DF43315}"/>
              </a:ext>
            </a:extLst>
          </p:cNvPr>
          <p:cNvCxnSpPr/>
          <p:nvPr/>
        </p:nvCxnSpPr>
        <p:spPr>
          <a:xfrm>
            <a:off x="219364" y="2768328"/>
            <a:ext cx="5503256" cy="0"/>
          </a:xfrm>
          <a:prstGeom prst="line">
            <a:avLst/>
          </a:prstGeom>
          <a:ln w="12700"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49C256B5-455C-D20D-8B8F-703C5CF7D432}"/>
              </a:ext>
            </a:extLst>
          </p:cNvPr>
          <p:cNvCxnSpPr>
            <a:cxnSpLocks/>
          </p:cNvCxnSpPr>
          <p:nvPr/>
        </p:nvCxnSpPr>
        <p:spPr>
          <a:xfrm>
            <a:off x="219364" y="4802447"/>
            <a:ext cx="4137483" cy="0"/>
          </a:xfrm>
          <a:prstGeom prst="line">
            <a:avLst/>
          </a:prstGeom>
          <a:ln w="12700"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FCBAFE3D-DFAD-86D6-0AAD-B3CCA343E926}"/>
              </a:ext>
            </a:extLst>
          </p:cNvPr>
          <p:cNvCxnSpPr>
            <a:cxnSpLocks/>
          </p:cNvCxnSpPr>
          <p:nvPr/>
        </p:nvCxnSpPr>
        <p:spPr>
          <a:xfrm flipH="1">
            <a:off x="9171043" y="2375503"/>
            <a:ext cx="188093" cy="1613520"/>
          </a:xfrm>
          <a:prstGeom prst="line">
            <a:avLst/>
          </a:prstGeom>
          <a:ln w="12700"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3BFAF2BA-165B-F017-B4F0-2D3C4E7DFE89}"/>
              </a:ext>
            </a:extLst>
          </p:cNvPr>
          <p:cNvCxnSpPr>
            <a:cxnSpLocks/>
          </p:cNvCxnSpPr>
          <p:nvPr/>
        </p:nvCxnSpPr>
        <p:spPr>
          <a:xfrm>
            <a:off x="9355962" y="2378677"/>
            <a:ext cx="2284180" cy="0"/>
          </a:xfrm>
          <a:prstGeom prst="line">
            <a:avLst/>
          </a:prstGeom>
          <a:ln w="12700"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412EB979-7035-F383-7658-CA86C6305C2F}"/>
              </a:ext>
            </a:extLst>
          </p:cNvPr>
          <p:cNvCxnSpPr>
            <a:cxnSpLocks/>
          </p:cNvCxnSpPr>
          <p:nvPr/>
        </p:nvCxnSpPr>
        <p:spPr>
          <a:xfrm flipH="1">
            <a:off x="9523762" y="4026291"/>
            <a:ext cx="2532772" cy="0"/>
          </a:xfrm>
          <a:prstGeom prst="line">
            <a:avLst/>
          </a:prstGeom>
          <a:ln w="12700"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25842554-6EB0-5553-BCD4-DC48A667C3AB}"/>
              </a:ext>
            </a:extLst>
          </p:cNvPr>
          <p:cNvCxnSpPr>
            <a:cxnSpLocks/>
          </p:cNvCxnSpPr>
          <p:nvPr/>
        </p:nvCxnSpPr>
        <p:spPr>
          <a:xfrm flipH="1" flipV="1">
            <a:off x="9385566" y="4363815"/>
            <a:ext cx="288660" cy="1041288"/>
          </a:xfrm>
          <a:prstGeom prst="line">
            <a:avLst/>
          </a:prstGeom>
          <a:ln w="12700"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C3D53C5C-A9CD-0DEF-3B18-E82C50CE713D}"/>
              </a:ext>
            </a:extLst>
          </p:cNvPr>
          <p:cNvCxnSpPr>
            <a:cxnSpLocks/>
          </p:cNvCxnSpPr>
          <p:nvPr/>
        </p:nvCxnSpPr>
        <p:spPr>
          <a:xfrm>
            <a:off x="9671051" y="5398753"/>
            <a:ext cx="2284180" cy="0"/>
          </a:xfrm>
          <a:prstGeom prst="line">
            <a:avLst/>
          </a:prstGeom>
          <a:ln w="12700"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605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DEC255-90E3-05A0-612A-4A0FC3790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806426-9E0C-4204-13E3-82D8B5FA1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Eignungsgebiet Windpark Teufen – Manfred Kirsch</a:t>
            </a:r>
          </a:p>
          <a:p>
            <a:r>
              <a:rPr lang="de-CH" dirty="0"/>
              <a:t>Elektrizitätsversorgung und Windenergie – Marcus Fleuti</a:t>
            </a:r>
          </a:p>
          <a:p>
            <a:r>
              <a:rPr lang="de-CH" dirty="0"/>
              <a:t>Kernaspekte der Windkraft – Dino Duelli</a:t>
            </a:r>
          </a:p>
          <a:p>
            <a:endParaRPr lang="de-CH"/>
          </a:p>
          <a:p>
            <a:r>
              <a:rPr lang="de-CH" dirty="0"/>
              <a:t>Freie Diskussion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2724D7-1542-5A12-52F5-D00F6252A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39813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arte, Welt, Text enthält.&#10;&#10;Automatisch generierte Beschreibung">
            <a:extLst>
              <a:ext uri="{FF2B5EF4-FFF2-40B4-BE49-F238E27FC236}">
                <a16:creationId xmlns:a16="http://schemas.microsoft.com/office/drawing/2014/main" id="{43059003-74C4-0C36-3262-5B188B6B79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729" y="1415600"/>
            <a:ext cx="7656860" cy="49500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F503B8-AD20-634A-B889-51529AE78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Woher kommt der Strom</a:t>
            </a:r>
            <a:br>
              <a:rPr lang="de-DE" sz="2400" dirty="0"/>
            </a:br>
            <a:r>
              <a:rPr lang="de-DE" sz="2400" dirty="0"/>
              <a:t>Das Verhältnis zu den WKA-Plänen der Regierung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70BD680-CB78-EA47-8D92-2DCE21DFBE01}"/>
              </a:ext>
            </a:extLst>
          </p:cNvPr>
          <p:cNvSpPr/>
          <p:nvPr/>
        </p:nvSpPr>
        <p:spPr>
          <a:xfrm>
            <a:off x="576107" y="6141963"/>
            <a:ext cx="11106228" cy="716037"/>
          </a:xfrm>
          <a:prstGeom prst="roundRect">
            <a:avLst>
              <a:gd name="adj" fmla="val 450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1" name="Textfeld 7">
            <a:extLst>
              <a:ext uri="{FF2B5EF4-FFF2-40B4-BE49-F238E27FC236}">
                <a16:creationId xmlns:a16="http://schemas.microsoft.com/office/drawing/2014/main" id="{46E8E80A-51F3-8041-8B45-E3DBBF96535B}"/>
              </a:ext>
            </a:extLst>
          </p:cNvPr>
          <p:cNvSpPr txBox="1"/>
          <p:nvPr/>
        </p:nvSpPr>
        <p:spPr>
          <a:xfrm>
            <a:off x="501830" y="995368"/>
            <a:ext cx="11126185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Projekt Windkraft in Appenzell A.Rh.: </a:t>
            </a:r>
            <a:r>
              <a:rPr lang="de-DE" sz="2400" b="1" dirty="0">
                <a:solidFill>
                  <a:schemeClr val="bg1"/>
                </a:solidFill>
              </a:rPr>
              <a:t>50 </a:t>
            </a:r>
            <a:r>
              <a:rPr lang="de-DE" sz="2400" b="1" dirty="0" err="1">
                <a:solidFill>
                  <a:schemeClr val="bg1"/>
                </a:solidFill>
              </a:rPr>
              <a:t>GWh</a:t>
            </a:r>
            <a:r>
              <a:rPr lang="de-DE" sz="2400" b="1" dirty="0">
                <a:solidFill>
                  <a:schemeClr val="bg1"/>
                </a:solidFill>
              </a:rPr>
              <a:t> von 63‘500 </a:t>
            </a:r>
            <a:r>
              <a:rPr lang="de-DE" sz="2400" b="1" dirty="0" err="1">
                <a:solidFill>
                  <a:schemeClr val="bg1"/>
                </a:solidFill>
              </a:rPr>
              <a:t>GWh</a:t>
            </a:r>
            <a:endParaRPr lang="de-CH" sz="2400" b="1" dirty="0">
              <a:solidFill>
                <a:schemeClr val="bg1"/>
              </a:solidFill>
            </a:endParaRPr>
          </a:p>
        </p:txBody>
      </p:sp>
      <p:pic>
        <p:nvPicPr>
          <p:cNvPr id="35" name="Grafik 5">
            <a:extLst>
              <a:ext uri="{FF2B5EF4-FFF2-40B4-BE49-F238E27FC236}">
                <a16:creationId xmlns:a16="http://schemas.microsoft.com/office/drawing/2014/main" id="{A6D4564C-BB35-9344-8CAB-788BE2886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30" y="1487809"/>
            <a:ext cx="4946415" cy="1176367"/>
          </a:xfrm>
          <a:prstGeom prst="rect">
            <a:avLst/>
          </a:prstGeom>
        </p:spPr>
      </p:pic>
      <p:sp>
        <p:nvSpPr>
          <p:cNvPr id="9" name="Textfeld 23">
            <a:extLst>
              <a:ext uri="{FF2B5EF4-FFF2-40B4-BE49-F238E27FC236}">
                <a16:creationId xmlns:a16="http://schemas.microsoft.com/office/drawing/2014/main" id="{370482BC-32F8-A7E1-0BB3-ED5E664CCB00}"/>
              </a:ext>
            </a:extLst>
          </p:cNvPr>
          <p:cNvSpPr txBox="1"/>
          <p:nvPr/>
        </p:nvSpPr>
        <p:spPr>
          <a:xfrm>
            <a:off x="4414253" y="2967497"/>
            <a:ext cx="4028667" cy="177478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Windkraft im A.Rh. </a:t>
            </a:r>
          </a:p>
          <a:p>
            <a:pPr algn="ctr"/>
            <a:r>
              <a:rPr lang="de-DE" sz="6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0.08%</a:t>
            </a:r>
          </a:p>
          <a:p>
            <a:pPr algn="ctr"/>
            <a:r>
              <a:rPr lang="de-CH" sz="2133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 </a:t>
            </a:r>
            <a:r>
              <a:rPr lang="de-CH" sz="2133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GWh</a:t>
            </a:r>
            <a:r>
              <a:rPr lang="de-CH" sz="2133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Jahr (Priorität 1)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51315BAD-B716-4650-BB57-40157B080C96}"/>
              </a:ext>
            </a:extLst>
          </p:cNvPr>
          <p:cNvCxnSpPr>
            <a:cxnSpLocks/>
          </p:cNvCxnSpPr>
          <p:nvPr/>
        </p:nvCxnSpPr>
        <p:spPr>
          <a:xfrm flipH="1" flipV="1">
            <a:off x="9385566" y="4362812"/>
            <a:ext cx="288660" cy="1041288"/>
          </a:xfrm>
          <a:prstGeom prst="line">
            <a:avLst/>
          </a:prstGeom>
          <a:ln w="12700"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9A955929-3F55-A115-09AB-E6D3839410E1}"/>
              </a:ext>
            </a:extLst>
          </p:cNvPr>
          <p:cNvCxnSpPr>
            <a:cxnSpLocks/>
          </p:cNvCxnSpPr>
          <p:nvPr/>
        </p:nvCxnSpPr>
        <p:spPr>
          <a:xfrm>
            <a:off x="9671051" y="5397751"/>
            <a:ext cx="2284180" cy="0"/>
          </a:xfrm>
          <a:prstGeom prst="line">
            <a:avLst/>
          </a:prstGeom>
          <a:ln w="12700"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feld 23">
            <a:extLst>
              <a:ext uri="{FF2B5EF4-FFF2-40B4-BE49-F238E27FC236}">
                <a16:creationId xmlns:a16="http://schemas.microsoft.com/office/drawing/2014/main" id="{69AFA3C6-3727-00F7-F4D1-051D59DB558B}"/>
              </a:ext>
            </a:extLst>
          </p:cNvPr>
          <p:cNvSpPr txBox="1"/>
          <p:nvPr/>
        </p:nvSpPr>
        <p:spPr>
          <a:xfrm>
            <a:off x="10362054" y="4379820"/>
            <a:ext cx="172034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Wind </a:t>
            </a:r>
            <a:r>
              <a:rPr lang="de-DE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0.3%</a:t>
            </a:r>
            <a:br>
              <a:rPr lang="de-DE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CH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190 </a:t>
            </a:r>
            <a:r>
              <a:rPr lang="de-CH" sz="18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GWh</a:t>
            </a:r>
            <a:endParaRPr lang="de-CH" sz="1867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feld 23">
            <a:extLst>
              <a:ext uri="{FF2B5EF4-FFF2-40B4-BE49-F238E27FC236}">
                <a16:creationId xmlns:a16="http://schemas.microsoft.com/office/drawing/2014/main" id="{A3B2C8E1-78D5-5EDE-78B9-B42BCADA7848}"/>
              </a:ext>
            </a:extLst>
          </p:cNvPr>
          <p:cNvSpPr txBox="1"/>
          <p:nvPr/>
        </p:nvSpPr>
        <p:spPr>
          <a:xfrm>
            <a:off x="10044340" y="1969592"/>
            <a:ext cx="171072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</a:t>
            </a:r>
            <a:r>
              <a:rPr lang="de-DE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6.0%</a:t>
            </a:r>
          </a:p>
          <a:p>
            <a:pPr algn="r"/>
            <a:r>
              <a:rPr lang="de-CH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3‘810 </a:t>
            </a:r>
            <a:r>
              <a:rPr lang="de-CH" sz="18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GWh</a:t>
            </a:r>
            <a:endParaRPr lang="de-CH" sz="1867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1C5EDC7-60BE-B22A-D187-2AB538E83D4B}"/>
              </a:ext>
            </a:extLst>
          </p:cNvPr>
          <p:cNvCxnSpPr>
            <a:cxnSpLocks/>
          </p:cNvCxnSpPr>
          <p:nvPr/>
        </p:nvCxnSpPr>
        <p:spPr>
          <a:xfrm flipH="1">
            <a:off x="9171043" y="2374500"/>
            <a:ext cx="188093" cy="1613520"/>
          </a:xfrm>
          <a:prstGeom prst="line">
            <a:avLst/>
          </a:prstGeom>
          <a:ln w="12700">
            <a:tailEnd type="oval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FF314ED4-C495-4298-CF34-AFA9D2AEC419}"/>
              </a:ext>
            </a:extLst>
          </p:cNvPr>
          <p:cNvCxnSpPr>
            <a:cxnSpLocks/>
          </p:cNvCxnSpPr>
          <p:nvPr/>
        </p:nvCxnSpPr>
        <p:spPr>
          <a:xfrm>
            <a:off x="9355962" y="2377675"/>
            <a:ext cx="2284180" cy="0"/>
          </a:xfrm>
          <a:prstGeom prst="line">
            <a:avLst/>
          </a:prstGeom>
          <a:ln w="12700"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324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4FB3E4AF-3678-9645-B53E-8EB1AE91D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e-CH" sz="5333" b="1" dirty="0"/>
          </a:p>
          <a:p>
            <a:pPr marL="0" indent="0" algn="ctr">
              <a:buNone/>
            </a:pPr>
            <a:endParaRPr lang="de-CH" sz="5333" b="1" dirty="0"/>
          </a:p>
          <a:p>
            <a:pPr marL="0" indent="0" algn="ctr">
              <a:buNone/>
            </a:pPr>
            <a:r>
              <a:rPr lang="de-CH" sz="5333" b="1" dirty="0"/>
              <a:t>Vielen Dank für Ihre geschätzte Aufmerksamkeit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F282E93B-97A0-5242-BA89-CC43377DD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3676621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70FB3-9AAC-6540-8406-13A2CFBC8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8" y="3429000"/>
            <a:ext cx="10363200" cy="2130088"/>
          </a:xfrm>
        </p:spPr>
        <p:txBody>
          <a:bodyPr>
            <a:normAutofit/>
          </a:bodyPr>
          <a:lstStyle/>
          <a:p>
            <a:pPr algn="l"/>
            <a:br>
              <a:rPr lang="de-CH" sz="4000" dirty="0"/>
            </a:br>
            <a:r>
              <a:rPr lang="de-CH" sz="4000" dirty="0"/>
              <a:t>Kernaspekte der Windkraft</a:t>
            </a:r>
            <a:endParaRPr lang="en-US" sz="4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B15B73B-CF52-B846-9997-FD6A4A1F7375}"/>
              </a:ext>
            </a:extLst>
          </p:cNvPr>
          <p:cNvSpPr txBox="1">
            <a:spLocks/>
          </p:cNvSpPr>
          <p:nvPr/>
        </p:nvSpPr>
        <p:spPr>
          <a:xfrm>
            <a:off x="171507" y="5590679"/>
            <a:ext cx="10363200" cy="8606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3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2133" b="0" dirty="0"/>
              <a:t>Referent: 	</a:t>
            </a:r>
            <a:r>
              <a:rPr lang="en-US" sz="2133" dirty="0"/>
              <a:t>Dino Duelli</a:t>
            </a:r>
          </a:p>
        </p:txBody>
      </p:sp>
    </p:spTree>
    <p:extLst>
      <p:ext uri="{BB962C8B-B14F-4D97-AF65-F5344CB8AC3E}">
        <p14:creationId xmlns:p14="http://schemas.microsoft.com/office/powerpoint/2010/main" val="1511786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9621BA-D19B-79EA-6943-141B64AAE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500"/>
            <a:ext cx="10515600" cy="915988"/>
          </a:xfrm>
        </p:spPr>
        <p:txBody>
          <a:bodyPr/>
          <a:lstStyle/>
          <a:p>
            <a:r>
              <a:rPr lang="de-CH" dirty="0"/>
              <a:t>Sachlichkeit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A9FF23-015C-6F30-F31A-DC37EA54E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/>
          <a:lstStyle/>
          <a:p>
            <a:r>
              <a:rPr lang="de-CH" dirty="0"/>
              <a:t>Windkraft ist ein sehr emotionales Thema</a:t>
            </a:r>
          </a:p>
          <a:p>
            <a:endParaRPr lang="de-CH" dirty="0"/>
          </a:p>
          <a:p>
            <a:r>
              <a:rPr lang="de-CH" dirty="0"/>
              <a:t>Informationen jeweils mit Quellenangabe</a:t>
            </a:r>
          </a:p>
          <a:p>
            <a:r>
              <a:rPr lang="de-CH" dirty="0"/>
              <a:t>Informationen «besten Wissens»</a:t>
            </a:r>
          </a:p>
          <a:p>
            <a:r>
              <a:rPr lang="de-CH" dirty="0"/>
              <a:t>Gewichtung der Informationen bitte selber vornehmen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2A30559-90E7-7E87-64B0-FD1F5E7C8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33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5762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50654-90F3-2C4F-05CB-7E477E10F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Eignungsgebiete Windkraft AR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3E9117DD-C824-75FD-7CDD-B2ABE11966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467895"/>
              </p:ext>
            </p:extLst>
          </p:nvPr>
        </p:nvGraphicFramePr>
        <p:xfrm>
          <a:off x="838200" y="1661636"/>
          <a:ext cx="10515600" cy="36576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514850">
                  <a:extLst>
                    <a:ext uri="{9D8B030D-6E8A-4147-A177-3AD203B41FA5}">
                      <a16:colId xmlns:a16="http://schemas.microsoft.com/office/drawing/2014/main" val="4223624957"/>
                    </a:ext>
                  </a:extLst>
                </a:gridCol>
                <a:gridCol w="4143375">
                  <a:extLst>
                    <a:ext uri="{9D8B030D-6E8A-4147-A177-3AD203B41FA5}">
                      <a16:colId xmlns:a16="http://schemas.microsoft.com/office/drawing/2014/main" val="3149132872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36282292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</a:pPr>
                      <a:r>
                        <a:rPr lang="de-DE" b="1" dirty="0">
                          <a:effectLst/>
                          <a:latin typeface="Cambria" panose="02040503050406030204" pitchFamily="18" charset="0"/>
                        </a:rPr>
                        <a:t>Priorität</a:t>
                      </a:r>
                      <a:endParaRPr lang="de-DE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</a:pPr>
                      <a:r>
                        <a:rPr lang="de-DE" b="1" dirty="0">
                          <a:effectLst/>
                          <a:latin typeface="Cambria" panose="02040503050406030204" pitchFamily="18" charset="0"/>
                        </a:rPr>
                        <a:t>Ort</a:t>
                      </a:r>
                      <a:endParaRPr lang="de-DE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</a:pPr>
                      <a:r>
                        <a:rPr lang="de-DE" b="1" dirty="0">
                          <a:effectLst/>
                          <a:latin typeface="Cambria" panose="02040503050406030204" pitchFamily="18" charset="0"/>
                        </a:rPr>
                        <a:t>Anzahl Anlagen</a:t>
                      </a:r>
                      <a:endParaRPr lang="de-DE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03346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5B30E52C-0259-F494-9EDB-EFE227968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22123"/>
            <a:ext cx="2217274" cy="130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6030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rgbClr val="49494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Standortbeurteilung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rgbClr val="49494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gemäss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rgbClr val="49494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der Studie:</a:t>
            </a:r>
            <a:endParaRPr kumimoji="0" lang="de-DE" altLang="de-DE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b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49596FFC-4A3C-79C9-8451-513929919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384957"/>
              </p:ext>
            </p:extLst>
          </p:nvPr>
        </p:nvGraphicFramePr>
        <p:xfrm>
          <a:off x="836613" y="5803264"/>
          <a:ext cx="10515600" cy="36576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514850">
                  <a:extLst>
                    <a:ext uri="{9D8B030D-6E8A-4147-A177-3AD203B41FA5}">
                      <a16:colId xmlns:a16="http://schemas.microsoft.com/office/drawing/2014/main" val="3564005749"/>
                    </a:ext>
                  </a:extLst>
                </a:gridCol>
                <a:gridCol w="4143375">
                  <a:extLst>
                    <a:ext uri="{9D8B030D-6E8A-4147-A177-3AD203B41FA5}">
                      <a16:colId xmlns:a16="http://schemas.microsoft.com/office/drawing/2014/main" val="2184201358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24922240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b="1" dirty="0">
                          <a:effectLst/>
                          <a:latin typeface="Cambria" panose="02040503050406030204" pitchFamily="18" charset="0"/>
                        </a:rPr>
                        <a:t>TOTAL</a:t>
                      </a:r>
                      <a:endParaRPr lang="de-DE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endParaRPr lang="de-CH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</a:pPr>
                      <a:r>
                        <a:rPr lang="de-CH" b="1" dirty="0">
                          <a:effectLst/>
                          <a:latin typeface="Cambria" panose="02040503050406030204" pitchFamily="18" charset="0"/>
                        </a:rPr>
                        <a:t>46</a:t>
                      </a:r>
                      <a:endParaRPr lang="de-CH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017395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F3A16F27-61EB-B052-E558-5FEBB007C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372817"/>
              </p:ext>
            </p:extLst>
          </p:nvPr>
        </p:nvGraphicFramePr>
        <p:xfrm>
          <a:off x="836613" y="4219654"/>
          <a:ext cx="10515600" cy="1463040"/>
        </p:xfrm>
        <a:graphic>
          <a:graphicData uri="http://schemas.openxmlformats.org/drawingml/2006/table">
            <a:tbl>
              <a:tblPr/>
              <a:tblGrid>
                <a:gridCol w="4514850">
                  <a:extLst>
                    <a:ext uri="{9D8B030D-6E8A-4147-A177-3AD203B41FA5}">
                      <a16:colId xmlns:a16="http://schemas.microsoft.com/office/drawing/2014/main" val="766694515"/>
                    </a:ext>
                  </a:extLst>
                </a:gridCol>
                <a:gridCol w="4143375">
                  <a:extLst>
                    <a:ext uri="{9D8B030D-6E8A-4147-A177-3AD203B41FA5}">
                      <a16:colId xmlns:a16="http://schemas.microsoft.com/office/drawing/2014/main" val="3927385216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8720207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Weniger gut geeignet</a:t>
                      </a:r>
                      <a:br>
                        <a:rPr lang="de-D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de-D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(aktuell nicht empfohlen):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de-CH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Altenstein (Heiden/Wolfhalden)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de-CH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Gäbris</a:t>
                      </a:r>
                      <a:r>
                        <a:rPr lang="de-CH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(Gais/Trogen)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de-CH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Hirschberg (Gais)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de-CH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Hohe Buche (Bühler/Speicher/Trogen)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de-CH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Kaien</a:t>
                      </a:r>
                      <a:r>
                        <a:rPr lang="de-CH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(Grub/Heiden/Rehetobel)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</a:pPr>
                      <a:r>
                        <a:rPr lang="de-CH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  <a:p>
                      <a:pPr algn="l">
                        <a:buFontTx/>
                        <a:buNone/>
                      </a:pPr>
                      <a:r>
                        <a:rPr lang="de-CH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  <a:p>
                      <a:pPr algn="l">
                        <a:buFontTx/>
                        <a:buNone/>
                      </a:pPr>
                      <a:r>
                        <a:rPr lang="de-CH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  <a:p>
                      <a:pPr algn="l">
                        <a:buFontTx/>
                        <a:buNone/>
                      </a:pPr>
                      <a:r>
                        <a:rPr lang="de-CH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  <a:p>
                      <a:pPr algn="l">
                        <a:buFontTx/>
                        <a:buNone/>
                      </a:pPr>
                      <a:r>
                        <a:rPr lang="de-CH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109393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2DDD6A2B-10A7-EB20-B627-4EE1F4643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048350"/>
              </p:ext>
            </p:extLst>
          </p:nvPr>
        </p:nvGraphicFramePr>
        <p:xfrm>
          <a:off x="836613" y="3184684"/>
          <a:ext cx="10515600" cy="914400"/>
        </p:xfrm>
        <a:graphic>
          <a:graphicData uri="http://schemas.openxmlformats.org/drawingml/2006/table">
            <a:tbl>
              <a:tblPr/>
              <a:tblGrid>
                <a:gridCol w="4514850">
                  <a:extLst>
                    <a:ext uri="{9D8B030D-6E8A-4147-A177-3AD203B41FA5}">
                      <a16:colId xmlns:a16="http://schemas.microsoft.com/office/drawing/2014/main" val="2188671509"/>
                    </a:ext>
                  </a:extLst>
                </a:gridCol>
                <a:gridCol w="4143375">
                  <a:extLst>
                    <a:ext uri="{9D8B030D-6E8A-4147-A177-3AD203B41FA5}">
                      <a16:colId xmlns:a16="http://schemas.microsoft.com/office/drawing/2014/main" val="3884514948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20661947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Gut geeignet</a:t>
                      </a:r>
                      <a:b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</a:b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(Reservegebiete für künftige Entwicklungen, 2. Priorität):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Hochhamm</a:t>
                      </a: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(Urnäsch)</a:t>
                      </a:r>
                    </a:p>
                    <a:p>
                      <a:pPr marL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Suruggen</a:t>
                      </a: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(Gais/Trogen)</a:t>
                      </a:r>
                    </a:p>
                    <a:p>
                      <a:pPr marL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Sonder</a:t>
                      </a: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(Walzenhausen/Wolfhalden)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Tx/>
                        <a:buNone/>
                      </a:pP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</a:t>
                      </a:r>
                    </a:p>
                    <a:p>
                      <a:pPr marL="0" algn="l" defTabSz="914400" rtl="0" eaLnBrk="1" latinLnBrk="0" hangingPunct="1">
                        <a:buFontTx/>
                        <a:buNone/>
                      </a:pP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8</a:t>
                      </a:r>
                    </a:p>
                    <a:p>
                      <a:pPr marL="0" algn="l" defTabSz="914400" rtl="0" eaLnBrk="1" latinLnBrk="0" hangingPunct="1">
                        <a:buFontTx/>
                        <a:buNone/>
                      </a:pP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854132"/>
                  </a:ext>
                </a:extLst>
              </a:tr>
            </a:tbl>
          </a:graphicData>
        </a:graphic>
      </p:graphicFrame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E316D854-AD0B-BD4E-ECFD-73BDBF673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795653"/>
              </p:ext>
            </p:extLst>
          </p:nvPr>
        </p:nvGraphicFramePr>
        <p:xfrm>
          <a:off x="836613" y="2148840"/>
          <a:ext cx="10515600" cy="914400"/>
        </p:xfrm>
        <a:graphic>
          <a:graphicData uri="http://schemas.openxmlformats.org/drawingml/2006/table">
            <a:tbl>
              <a:tblPr/>
              <a:tblGrid>
                <a:gridCol w="4514850">
                  <a:extLst>
                    <a:ext uri="{9D8B030D-6E8A-4147-A177-3AD203B41FA5}">
                      <a16:colId xmlns:a16="http://schemas.microsoft.com/office/drawing/2014/main" val="1404836473"/>
                    </a:ext>
                  </a:extLst>
                </a:gridCol>
                <a:gridCol w="4143375">
                  <a:extLst>
                    <a:ext uri="{9D8B030D-6E8A-4147-A177-3AD203B41FA5}">
                      <a16:colId xmlns:a16="http://schemas.microsoft.com/office/drawing/2014/main" val="4055539005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21051307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Sehr gut geeignet</a:t>
                      </a:r>
                      <a:br>
                        <a:rPr lang="de-D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de-D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(1. Priorität):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Risi/</a:t>
                      </a:r>
                      <a:r>
                        <a:rPr lang="de-DE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Gstalden</a:t>
                      </a:r>
                      <a:r>
                        <a:rPr lang="de-D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(Heiden/Wald)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Honegg (Trogen/Wald)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Waldegg (Speicher/Teufen)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</a:pPr>
                      <a:r>
                        <a:rPr lang="de-D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  <a:p>
                      <a:pPr algn="l">
                        <a:buFontTx/>
                        <a:buNone/>
                      </a:pPr>
                      <a:r>
                        <a:rPr lang="de-D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  <a:p>
                      <a:pPr algn="l">
                        <a:buFontTx/>
                        <a:buNone/>
                      </a:pPr>
                      <a:r>
                        <a:rPr lang="de-D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890629"/>
                  </a:ext>
                </a:extLst>
              </a:tr>
            </a:tbl>
          </a:graphicData>
        </a:graphic>
      </p:graphicFrame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CAE5244-1E74-1EAB-8240-70F9E164F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34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335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16034E-8F92-F628-727D-D925357E0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Zeitlicher 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2A4686-B865-31C5-47A0-CD4388298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7825"/>
            <a:ext cx="10515600" cy="4529138"/>
          </a:xfrm>
        </p:spPr>
        <p:txBody>
          <a:bodyPr/>
          <a:lstStyle/>
          <a:p>
            <a:r>
              <a:rPr lang="de-DE" b="0" i="0" dirty="0">
                <a:solidFill>
                  <a:srgbClr val="494949"/>
                </a:solidFill>
                <a:effectLst/>
              </a:rPr>
              <a:t>Vernehmlassung Richtplanung im Herbst 2023</a:t>
            </a:r>
          </a:p>
          <a:p>
            <a:r>
              <a:rPr lang="de-DE" dirty="0">
                <a:solidFill>
                  <a:srgbClr val="494949"/>
                </a:solidFill>
              </a:rPr>
              <a:t>Genehmigung </a:t>
            </a:r>
            <a:r>
              <a:rPr lang="de-DE" b="0" i="0" dirty="0">
                <a:solidFill>
                  <a:srgbClr val="494949"/>
                </a:solidFill>
                <a:effectLst/>
              </a:rPr>
              <a:t>durch Kantonsrat und Bund</a:t>
            </a:r>
          </a:p>
          <a:p>
            <a:r>
              <a:rPr lang="de-DE" dirty="0">
                <a:solidFill>
                  <a:srgbClr val="494949"/>
                </a:solidFill>
              </a:rPr>
              <a:t>Ca. Mitte 2024: Richtplananpassung in Kraft</a:t>
            </a:r>
          </a:p>
          <a:p>
            <a:r>
              <a:rPr lang="de-DE" dirty="0">
                <a:solidFill>
                  <a:srgbClr val="494949"/>
                </a:solidFill>
              </a:rPr>
              <a:t>Ab 2024: Projekte können offiziell starten</a:t>
            </a:r>
          </a:p>
          <a:p>
            <a:pPr lvl="1"/>
            <a:r>
              <a:rPr lang="de-DE" dirty="0">
                <a:solidFill>
                  <a:srgbClr val="494949"/>
                </a:solidFill>
              </a:rPr>
              <a:t>Projektstudie (UVP, Machbarkeit, etc.)</a:t>
            </a:r>
          </a:p>
          <a:p>
            <a:pPr lvl="1"/>
            <a:r>
              <a:rPr lang="de-DE" dirty="0">
                <a:solidFill>
                  <a:srgbClr val="494949"/>
                </a:solidFill>
              </a:rPr>
              <a:t>Sondernutzungsplan </a:t>
            </a:r>
            <a:r>
              <a:rPr lang="de-DE" b="1" dirty="0">
                <a:solidFill>
                  <a:srgbClr val="494949"/>
                </a:solidFill>
              </a:rPr>
              <a:t>(wohl kantonal!)</a:t>
            </a:r>
          </a:p>
          <a:p>
            <a:pPr lvl="1"/>
            <a:r>
              <a:rPr lang="de-DE" dirty="0">
                <a:solidFill>
                  <a:srgbClr val="494949"/>
                </a:solidFill>
              </a:rPr>
              <a:t>Baubewilligung</a:t>
            </a:r>
          </a:p>
          <a:p>
            <a:r>
              <a:rPr lang="de-DE" dirty="0">
                <a:solidFill>
                  <a:srgbClr val="494949"/>
                </a:solidFill>
              </a:rPr>
              <a:t>Bau: Ab 2032 *)</a:t>
            </a:r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E468480-12F1-E7F7-5B58-D50264E1B68A}"/>
              </a:ext>
            </a:extLst>
          </p:cNvPr>
          <p:cNvSpPr txBox="1"/>
          <p:nvPr/>
        </p:nvSpPr>
        <p:spPr>
          <a:xfrm>
            <a:off x="838200" y="6279634"/>
            <a:ext cx="529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latin typeface="Cambria" panose="02040503050406030204" pitchFamily="18" charset="0"/>
              </a:rPr>
              <a:t>*) Je nach Änderungen durch Parlament auch früher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1AC8E7-016F-7D06-74B0-D3FB92530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35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1879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F3AA58-7F0C-D12E-76E0-BC5241A1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500"/>
            <a:ext cx="10515600" cy="915988"/>
          </a:xfrm>
        </p:spPr>
        <p:txBody>
          <a:bodyPr/>
          <a:lstStyle/>
          <a:p>
            <a:r>
              <a:rPr lang="de-CH" dirty="0"/>
              <a:t>Wie funktioniert eine Windkraftanlage?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7C21DB-979F-816C-AF79-6FA5D1498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rmAutofit fontScale="92500" lnSpcReduction="10000"/>
          </a:bodyPr>
          <a:lstStyle/>
          <a:p>
            <a:r>
              <a:rPr lang="de-CH" dirty="0"/>
              <a:t>Ausnutzung der Bewegungsenergie des Windes</a:t>
            </a:r>
          </a:p>
          <a:p>
            <a:r>
              <a:rPr lang="de-CH" dirty="0"/>
              <a:t>Einschaltgeschwindigkeit ca. 2-3 m/s (ca. 9 km/h), Produktion ab ca. 3 m/s</a:t>
            </a:r>
          </a:p>
          <a:p>
            <a:r>
              <a:rPr lang="de-CH" dirty="0"/>
              <a:t>Geschwindigkeit Rotor aussen: ca. 300 km/h</a:t>
            </a:r>
          </a:p>
          <a:p>
            <a:r>
              <a:rPr lang="de-CH" dirty="0"/>
              <a:t>Rotor: 300 t</a:t>
            </a:r>
          </a:p>
          <a:p>
            <a:r>
              <a:rPr lang="de-CH" dirty="0"/>
              <a:t>Turm: 2’800 t</a:t>
            </a:r>
          </a:p>
          <a:p>
            <a:r>
              <a:rPr lang="de-CH" dirty="0"/>
              <a:t>Fundament: 3’500 t</a:t>
            </a:r>
          </a:p>
          <a:p>
            <a:r>
              <a:rPr lang="de-CH" b="1" dirty="0"/>
              <a:t>Total: ca. 7’000 t</a:t>
            </a:r>
          </a:p>
          <a:p>
            <a:endParaRPr lang="de-CH" dirty="0"/>
          </a:p>
          <a:p>
            <a:r>
              <a:rPr lang="de-CH" dirty="0"/>
              <a:t>Lebensdauer: 20-25 Jahre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B39F1B6D-2E4B-B05A-EB12-8E9DDE94AF25}"/>
              </a:ext>
            </a:extLst>
          </p:cNvPr>
          <p:cNvSpPr txBox="1">
            <a:spLocks/>
          </p:cNvSpPr>
          <p:nvPr/>
        </p:nvSpPr>
        <p:spPr>
          <a:xfrm>
            <a:off x="6700115" y="1736736"/>
            <a:ext cx="2389584" cy="314907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CH" sz="3600" b="1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23BC48-04EC-C671-83F0-240BCBCE8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36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9581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platzhalter 4"/>
          <p:cNvSpPr txBox="1">
            <a:spLocks/>
          </p:cNvSpPr>
          <p:nvPr/>
        </p:nvSpPr>
        <p:spPr>
          <a:xfrm>
            <a:off x="9375425" y="1539480"/>
            <a:ext cx="2327663" cy="337659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Arial" panose="020B0604020202020204" pitchFamily="34" charset="0"/>
              <a:buChar char="•"/>
              <a:tabLst/>
              <a:defRPr lang="de-DE" sz="1800" b="0" i="0" u="none" strike="noStrike" cap="none" dirty="0" smtClean="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361950" marR="0" lvl="1" indent="-180975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542925" marR="0" lvl="2" indent="-180975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Titillium Web"/>
              <a:buChar char="▸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Titillium Web"/>
              <a:buChar char="▹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indent="0" defTabSz="1276319">
              <a:buNone/>
            </a:pPr>
            <a:r>
              <a:rPr lang="en-GB" sz="2667" b="1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GB" sz="2667" b="1" dirty="0" err="1">
                <a:latin typeface="Cambria" panose="02040503050406030204" pitchFamily="18" charset="0"/>
                <a:ea typeface="Cambria" panose="02040503050406030204" pitchFamily="18" charset="0"/>
              </a:rPr>
              <a:t>Glühbirne</a:t>
            </a:r>
            <a:endParaRPr lang="en-GB" sz="2667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defTabSz="1276319">
              <a:buNone/>
            </a:pPr>
            <a:r>
              <a:rPr lang="en-GB" sz="2667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 defTabSz="1276319">
              <a:buNone/>
            </a:pPr>
            <a:r>
              <a:rPr lang="en-GB" sz="2667" b="1" dirty="0"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GB" sz="2667" b="1" dirty="0" err="1">
                <a:latin typeface="Cambria" panose="02040503050406030204" pitchFamily="18" charset="0"/>
                <a:ea typeface="Cambria" panose="02040503050406030204" pitchFamily="18" charset="0"/>
              </a:rPr>
              <a:t>Glühbirnen</a:t>
            </a:r>
            <a:endParaRPr lang="en-GB" sz="2667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defTabSz="1276319">
              <a:buNone/>
            </a:pPr>
            <a:endParaRPr lang="en-GB" sz="2667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defTabSz="1276319">
              <a:buNone/>
            </a:pPr>
            <a:endParaRPr lang="en-GB" sz="2667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defTabSz="1276319">
              <a:buNone/>
            </a:pPr>
            <a:r>
              <a:rPr lang="en-GB" sz="2667" b="1" dirty="0">
                <a:latin typeface="Cambria" panose="02040503050406030204" pitchFamily="18" charset="0"/>
                <a:ea typeface="Cambria" panose="02040503050406030204" pitchFamily="18" charset="0"/>
              </a:rPr>
              <a:t>64 </a:t>
            </a:r>
            <a:r>
              <a:rPr lang="en-GB" sz="2667" b="1" dirty="0" err="1">
                <a:latin typeface="Cambria" panose="02040503050406030204" pitchFamily="18" charset="0"/>
                <a:ea typeface="Cambria" panose="02040503050406030204" pitchFamily="18" charset="0"/>
              </a:rPr>
              <a:t>Glühbirnen</a:t>
            </a:r>
            <a:endParaRPr lang="de-CH" sz="2667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Windgeschwindigkeit</a:t>
            </a:r>
            <a:r>
              <a:rPr lang="en-GB" dirty="0"/>
              <a:t> &amp; </a:t>
            </a:r>
            <a:r>
              <a:rPr lang="en-GB" dirty="0" err="1"/>
              <a:t>Stromertrag</a:t>
            </a:r>
            <a:endParaRPr lang="de-CH" dirty="0">
              <a:solidFill>
                <a:schemeClr val="accent1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1276319"/>
            <a:r>
              <a:rPr lang="en-GB" b="1" dirty="0"/>
              <a:t>2.5 m/s</a:t>
            </a:r>
          </a:p>
          <a:p>
            <a:pPr defTabSz="1276319"/>
            <a:endParaRPr lang="en-GB" b="1" dirty="0"/>
          </a:p>
          <a:p>
            <a:pPr defTabSz="1276319"/>
            <a:r>
              <a:rPr lang="en-GB" b="1" dirty="0"/>
              <a:t>5 m/s	</a:t>
            </a:r>
          </a:p>
          <a:p>
            <a:pPr defTabSz="1276319"/>
            <a:endParaRPr lang="en-GB" b="1" dirty="0"/>
          </a:p>
          <a:p>
            <a:pPr defTabSz="1276319"/>
            <a:endParaRPr lang="en-GB" b="1" dirty="0"/>
          </a:p>
          <a:p>
            <a:pPr defTabSz="1276319"/>
            <a:r>
              <a:rPr lang="en-GB" b="1" dirty="0"/>
              <a:t>10 m/s</a:t>
            </a:r>
            <a:endParaRPr lang="de-CH" dirty="0"/>
          </a:p>
        </p:txBody>
      </p:sp>
      <p:grpSp>
        <p:nvGrpSpPr>
          <p:cNvPr id="64" name="Gruppieren 63"/>
          <p:cNvGrpSpPr/>
          <p:nvPr/>
        </p:nvGrpSpPr>
        <p:grpSpPr>
          <a:xfrm>
            <a:off x="2902066" y="2418269"/>
            <a:ext cx="5235324" cy="1118152"/>
            <a:chOff x="2100339" y="2766900"/>
            <a:chExt cx="5392054" cy="1151626"/>
          </a:xfrm>
        </p:grpSpPr>
        <p:pic>
          <p:nvPicPr>
            <p:cNvPr id="6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0339" y="2766900"/>
              <a:ext cx="927699" cy="1151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1615" y="2766900"/>
              <a:ext cx="927699" cy="1151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683" y="2766900"/>
              <a:ext cx="927699" cy="1151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593" y="2766900"/>
              <a:ext cx="927699" cy="1151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3196" y="2766900"/>
              <a:ext cx="927699" cy="1151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181" y="2766900"/>
              <a:ext cx="927699" cy="1151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4540" y="2766900"/>
              <a:ext cx="927699" cy="1151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694" y="2766900"/>
              <a:ext cx="927699" cy="1151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8" descr="Image result for glühbir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0822" y="1337158"/>
            <a:ext cx="900733" cy="111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Gruppieren 85"/>
          <p:cNvGrpSpPr/>
          <p:nvPr/>
        </p:nvGrpSpPr>
        <p:grpSpPr>
          <a:xfrm>
            <a:off x="2902065" y="3640522"/>
            <a:ext cx="6238728" cy="2144449"/>
            <a:chOff x="2176549" y="3010220"/>
            <a:chExt cx="4679046" cy="1608337"/>
          </a:xfrm>
        </p:grpSpPr>
        <p:pic>
          <p:nvPicPr>
            <p:cNvPr id="15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549" y="3010220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090" y="3010220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033" y="3010220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1219" y="3010220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821" y="3010220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0704" y="3010220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2305" y="3010220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7491" y="3010220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7527" y="3121198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068" y="3121198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011" y="3121198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197" y="3121198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3799" y="3121198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682" y="3121198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283" y="3121198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8469" y="3121198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504" y="3232175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045" y="3232175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989" y="3232175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175" y="3232175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4776" y="3232175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659" y="3232175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261" y="3232175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9447" y="3232175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482" y="3343153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1023" y="3343153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8966" y="3343153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4152" y="3343153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754" y="3343153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3637" y="3343153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238" y="3343153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424" y="3343153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0460" y="3454131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001" y="3454131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944" y="3454131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130" y="3454131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6732" y="3454131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4615" y="3454131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6216" y="3454131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8" descr="Image result for glühbir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1402" y="3454131"/>
              <a:ext cx="675550" cy="838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6" name="Gruppieren 65"/>
            <p:cNvGrpSpPr/>
            <p:nvPr/>
          </p:nvGrpSpPr>
          <p:grpSpPr>
            <a:xfrm>
              <a:off x="2731437" y="3565108"/>
              <a:ext cx="3926493" cy="838614"/>
              <a:chOff x="2731437" y="3641311"/>
              <a:chExt cx="3926493" cy="838614"/>
            </a:xfrm>
          </p:grpSpPr>
          <p:pic>
            <p:nvPicPr>
              <p:cNvPr id="55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1437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2978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0922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6108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7709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5592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7194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2380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" name="Gruppieren 66"/>
            <p:cNvGrpSpPr/>
            <p:nvPr/>
          </p:nvGrpSpPr>
          <p:grpSpPr>
            <a:xfrm>
              <a:off x="2833035" y="3675173"/>
              <a:ext cx="3926493" cy="838614"/>
              <a:chOff x="2731437" y="3641311"/>
              <a:chExt cx="3926493" cy="838614"/>
            </a:xfrm>
          </p:grpSpPr>
          <p:pic>
            <p:nvPicPr>
              <p:cNvPr id="68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1437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2978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0922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6108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7709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5592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7194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2380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6" name="Gruppieren 75"/>
            <p:cNvGrpSpPr/>
            <p:nvPr/>
          </p:nvGrpSpPr>
          <p:grpSpPr>
            <a:xfrm>
              <a:off x="2929102" y="3779943"/>
              <a:ext cx="3926493" cy="838614"/>
              <a:chOff x="2731437" y="3641311"/>
              <a:chExt cx="3926493" cy="838614"/>
            </a:xfrm>
          </p:grpSpPr>
          <p:pic>
            <p:nvPicPr>
              <p:cNvPr id="77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1437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2978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0922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6108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7709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5592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7194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8" descr="Image result for glühbirn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2380" y="3641311"/>
                <a:ext cx="675550" cy="838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5" name="Rechteck: abgerundete Ecken 84"/>
          <p:cNvSpPr/>
          <p:nvPr/>
        </p:nvSpPr>
        <p:spPr>
          <a:xfrm>
            <a:off x="1129225" y="5629089"/>
            <a:ext cx="10468187" cy="54339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67" b="1" dirty="0">
                <a:solidFill>
                  <a:schemeClr val="bg1"/>
                </a:solidFill>
                <a:latin typeface="Cambria" panose="02040503050406030204" pitchFamily="18" charset="0"/>
              </a:rPr>
              <a:t>Der </a:t>
            </a:r>
            <a:r>
              <a:rPr lang="en-GB" sz="2667" b="1" dirty="0" err="1">
                <a:solidFill>
                  <a:schemeClr val="bg1"/>
                </a:solidFill>
                <a:latin typeface="Cambria" panose="02040503050406030204" pitchFamily="18" charset="0"/>
              </a:rPr>
              <a:t>Ertrag</a:t>
            </a:r>
            <a:r>
              <a:rPr lang="en-GB" sz="2667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GB" sz="2667" b="1" dirty="0" err="1">
                <a:solidFill>
                  <a:schemeClr val="bg1"/>
                </a:solidFill>
                <a:latin typeface="Cambria" panose="02040503050406030204" pitchFamily="18" charset="0"/>
              </a:rPr>
              <a:t>steigt</a:t>
            </a:r>
            <a:r>
              <a:rPr lang="en-GB" sz="2667" b="1" dirty="0">
                <a:solidFill>
                  <a:schemeClr val="bg1"/>
                </a:solidFill>
                <a:latin typeface="Cambria" panose="02040503050406030204" pitchFamily="18" charset="0"/>
              </a:rPr>
              <a:t> in der 3. </a:t>
            </a:r>
            <a:r>
              <a:rPr lang="en-GB" sz="2667" b="1" dirty="0" err="1">
                <a:solidFill>
                  <a:schemeClr val="bg1"/>
                </a:solidFill>
                <a:latin typeface="Cambria" panose="02040503050406030204" pitchFamily="18" charset="0"/>
              </a:rPr>
              <a:t>Potenz</a:t>
            </a:r>
            <a:r>
              <a:rPr lang="en-GB" sz="2667" b="1" dirty="0">
                <a:solidFill>
                  <a:schemeClr val="bg1"/>
                </a:solidFill>
                <a:latin typeface="Cambria" panose="02040503050406030204" pitchFamily="18" charset="0"/>
              </a:rPr>
              <a:t> der </a:t>
            </a:r>
            <a:r>
              <a:rPr lang="en-GB" sz="2667" b="1" dirty="0" err="1">
                <a:solidFill>
                  <a:schemeClr val="bg1"/>
                </a:solidFill>
                <a:latin typeface="Cambria" panose="02040503050406030204" pitchFamily="18" charset="0"/>
              </a:rPr>
              <a:t>Windgeschwindigkeit</a:t>
            </a:r>
            <a:endParaRPr lang="de-CH" sz="2667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2FA98F-BA95-B5E2-FCB0-AE8B60E40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37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9040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DF13F-A716-9913-AA5C-8078FD443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Ohne Wind kein Strom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A43166-3630-43FB-CAED-75F8C5D08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61551"/>
          </a:xfrm>
        </p:spPr>
        <p:txBody>
          <a:bodyPr/>
          <a:lstStyle/>
          <a:p>
            <a:r>
              <a:rPr lang="de-CH" dirty="0"/>
              <a:t>Zwei Probleme:</a:t>
            </a:r>
          </a:p>
          <a:p>
            <a:pPr lvl="1"/>
            <a:r>
              <a:rPr lang="de-CH" dirty="0"/>
              <a:t>Unregelmässiges Windaufkommen</a:t>
            </a:r>
          </a:p>
          <a:p>
            <a:pPr lvl="1"/>
            <a:r>
              <a:rPr lang="de-CH" dirty="0"/>
              <a:t>Meist zu geringe Windgeschwindigkeiten, die Stromproduktion hängt massiv von Windgeschwindigkeit ab</a:t>
            </a:r>
          </a:p>
        </p:txBody>
      </p:sp>
      <p:graphicFrame>
        <p:nvGraphicFramePr>
          <p:cNvPr id="6" name="Table 1">
            <a:extLst>
              <a:ext uri="{FF2B5EF4-FFF2-40B4-BE49-F238E27FC236}">
                <a16:creationId xmlns:a16="http://schemas.microsoft.com/office/drawing/2014/main" id="{75E0AA12-2252-DFF0-5556-9ED861A621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137315"/>
              </p:ext>
            </p:extLst>
          </p:nvPr>
        </p:nvGraphicFramePr>
        <p:xfrm>
          <a:off x="839788" y="3661236"/>
          <a:ext cx="10514012" cy="10399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450539">
                  <a:extLst>
                    <a:ext uri="{9D8B030D-6E8A-4147-A177-3AD203B41FA5}">
                      <a16:colId xmlns:a16="http://schemas.microsoft.com/office/drawing/2014/main" val="2877750789"/>
                    </a:ext>
                  </a:extLst>
                </a:gridCol>
                <a:gridCol w="2653648">
                  <a:extLst>
                    <a:ext uri="{9D8B030D-6E8A-4147-A177-3AD203B41FA5}">
                      <a16:colId xmlns:a16="http://schemas.microsoft.com/office/drawing/2014/main" val="2811305120"/>
                    </a:ext>
                  </a:extLst>
                </a:gridCol>
                <a:gridCol w="2409825">
                  <a:extLst>
                    <a:ext uri="{9D8B030D-6E8A-4147-A177-3AD203B41FA5}">
                      <a16:colId xmlns:a16="http://schemas.microsoft.com/office/drawing/2014/main" val="2506906401"/>
                    </a:ext>
                  </a:extLst>
                </a:gridCol>
              </a:tblGrid>
              <a:tr h="491937">
                <a:tc>
                  <a:txBody>
                    <a:bodyPr/>
                    <a:lstStyle/>
                    <a:p>
                      <a:r>
                        <a:rPr lang="de-CH" sz="2400" dirty="0">
                          <a:latin typeface="Cambria" panose="02040503050406030204" pitchFamily="18" charset="0"/>
                        </a:rPr>
                        <a:t>Windgeschwindigkeit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ambria" panose="02040503050406030204" pitchFamily="18" charset="0"/>
                        </a:rPr>
                        <a:t>Beispiel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400" dirty="0">
                          <a:latin typeface="Cambria" panose="02040503050406030204" pitchFamily="18" charset="0"/>
                        </a:rPr>
                        <a:t>Stromertrag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311135"/>
                  </a:ext>
                </a:extLst>
              </a:tr>
              <a:tr h="548037">
                <a:tc>
                  <a:txBody>
                    <a:bodyPr/>
                    <a:lstStyle/>
                    <a:p>
                      <a:r>
                        <a:rPr lang="de-CH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Optimale Windgeschwindigkeit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36 km/h (10m/s)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100%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826746"/>
                  </a:ext>
                </a:extLst>
              </a:tr>
            </a:tbl>
          </a:graphicData>
        </a:graphic>
      </p:graphicFrame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E4503F14-D679-B0E9-4D8F-4621C00E2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213510"/>
              </p:ext>
            </p:extLst>
          </p:nvPr>
        </p:nvGraphicFramePr>
        <p:xfrm>
          <a:off x="839788" y="4711022"/>
          <a:ext cx="10514012" cy="5221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450539">
                  <a:extLst>
                    <a:ext uri="{9D8B030D-6E8A-4147-A177-3AD203B41FA5}">
                      <a16:colId xmlns:a16="http://schemas.microsoft.com/office/drawing/2014/main" val="2877750789"/>
                    </a:ext>
                  </a:extLst>
                </a:gridCol>
                <a:gridCol w="2653648">
                  <a:extLst>
                    <a:ext uri="{9D8B030D-6E8A-4147-A177-3AD203B41FA5}">
                      <a16:colId xmlns:a16="http://schemas.microsoft.com/office/drawing/2014/main" val="2811305120"/>
                    </a:ext>
                  </a:extLst>
                </a:gridCol>
                <a:gridCol w="2409825">
                  <a:extLst>
                    <a:ext uri="{9D8B030D-6E8A-4147-A177-3AD203B41FA5}">
                      <a16:colId xmlns:a16="http://schemas.microsoft.com/office/drawing/2014/main" val="2506906401"/>
                    </a:ext>
                  </a:extLst>
                </a:gridCol>
              </a:tblGrid>
              <a:tr h="522143"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80% der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optim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Windgeschwindigkeit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29 km/h (8m/s)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51.2%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588338"/>
                  </a:ext>
                </a:extLst>
              </a:tr>
            </a:tbl>
          </a:graphicData>
        </a:graphic>
      </p:graphicFrame>
      <p:graphicFrame>
        <p:nvGraphicFramePr>
          <p:cNvPr id="8" name="Table 1">
            <a:extLst>
              <a:ext uri="{FF2B5EF4-FFF2-40B4-BE49-F238E27FC236}">
                <a16:creationId xmlns:a16="http://schemas.microsoft.com/office/drawing/2014/main" id="{7A628449-95B7-362A-A2D9-37F528EF5E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198347"/>
              </p:ext>
            </p:extLst>
          </p:nvPr>
        </p:nvGraphicFramePr>
        <p:xfrm>
          <a:off x="839788" y="5233165"/>
          <a:ext cx="10514012" cy="5221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450539">
                  <a:extLst>
                    <a:ext uri="{9D8B030D-6E8A-4147-A177-3AD203B41FA5}">
                      <a16:colId xmlns:a16="http://schemas.microsoft.com/office/drawing/2014/main" val="2877750789"/>
                    </a:ext>
                  </a:extLst>
                </a:gridCol>
                <a:gridCol w="2653648">
                  <a:extLst>
                    <a:ext uri="{9D8B030D-6E8A-4147-A177-3AD203B41FA5}">
                      <a16:colId xmlns:a16="http://schemas.microsoft.com/office/drawing/2014/main" val="2811305120"/>
                    </a:ext>
                  </a:extLst>
                </a:gridCol>
                <a:gridCol w="2409825">
                  <a:extLst>
                    <a:ext uri="{9D8B030D-6E8A-4147-A177-3AD203B41FA5}">
                      <a16:colId xmlns:a16="http://schemas.microsoft.com/office/drawing/2014/main" val="2506906401"/>
                    </a:ext>
                  </a:extLst>
                </a:gridCol>
              </a:tblGrid>
              <a:tr h="522143"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50% der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optim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Windgeschwindigkeit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 km/h (5m/s)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12.5%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588338"/>
                  </a:ext>
                </a:extLst>
              </a:tr>
            </a:tbl>
          </a:graphicData>
        </a:graphic>
      </p:graphicFrame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08BEB38-F192-6305-C7B3-F1A7A2FE9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38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3885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3CE0A837-C4F5-C4CE-2C18-63AFEC133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77094"/>
            <a:ext cx="9969246" cy="425338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FDD5C98-46FB-0256-90D1-7186C7A2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Europäischer Windatlas (150m)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A68A305-8C79-97C0-C6CB-73A6C324FBCE}"/>
              </a:ext>
            </a:extLst>
          </p:cNvPr>
          <p:cNvSpPr txBox="1"/>
          <p:nvPr/>
        </p:nvSpPr>
        <p:spPr>
          <a:xfrm>
            <a:off x="838200" y="5847082"/>
            <a:ext cx="457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latin typeface="Cambria" panose="02040503050406030204" pitchFamily="18" charset="0"/>
              </a:rPr>
              <a:t>Quelle: globalwindatlas.info, Modellierungen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61E842-FF21-C212-9040-034432DEA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2308" y="1917860"/>
            <a:ext cx="502983" cy="3371850"/>
          </a:xfrm>
          <a:prstGeom prst="rect">
            <a:avLst/>
          </a:prstGeom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FCA4E0-4F2A-E6E8-A4EF-A3BD57F17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0477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70FB3-9AAC-6540-8406-13A2CFBC8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8" y="3259725"/>
            <a:ext cx="10363200" cy="2130088"/>
          </a:xfrm>
        </p:spPr>
        <p:txBody>
          <a:bodyPr>
            <a:normAutofit/>
          </a:bodyPr>
          <a:lstStyle/>
          <a:p>
            <a:pPr algn="l"/>
            <a:r>
              <a:rPr lang="de-DE" sz="3733" dirty="0"/>
              <a:t> </a:t>
            </a:r>
            <a:br>
              <a:rPr lang="de-DE" sz="3733" dirty="0"/>
            </a:br>
            <a:r>
              <a:rPr lang="de-DE" sz="3733" dirty="0"/>
              <a:t>Eignungsgebiet Windpark Teufen </a:t>
            </a:r>
            <a:br>
              <a:rPr lang="de-DE" sz="3733" dirty="0"/>
            </a:br>
            <a:r>
              <a:rPr lang="de-DE" sz="3733" dirty="0"/>
              <a:t>Priorität 1</a:t>
            </a:r>
            <a:endParaRPr lang="en-US" sz="3733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B15B73B-CF52-B846-9997-FD6A4A1F7375}"/>
              </a:ext>
            </a:extLst>
          </p:cNvPr>
          <p:cNvSpPr txBox="1">
            <a:spLocks/>
          </p:cNvSpPr>
          <p:nvPr/>
        </p:nvSpPr>
        <p:spPr>
          <a:xfrm>
            <a:off x="99588" y="5389813"/>
            <a:ext cx="10363200" cy="8606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3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2133" b="0" dirty="0"/>
              <a:t>Referent: 	</a:t>
            </a:r>
            <a:r>
              <a:rPr lang="en-US" sz="2133" dirty="0"/>
              <a:t>Manfred Kirsch</a:t>
            </a:r>
          </a:p>
          <a:p>
            <a:pPr algn="l"/>
            <a:r>
              <a:rPr lang="en-US" sz="2133" b="0" dirty="0"/>
              <a:t>Datum: </a:t>
            </a:r>
            <a:r>
              <a:rPr lang="en-US" sz="2133" dirty="0"/>
              <a:t>		29.06.2023</a:t>
            </a:r>
          </a:p>
        </p:txBody>
      </p:sp>
    </p:spTree>
    <p:extLst>
      <p:ext uri="{BB962C8B-B14F-4D97-AF65-F5344CB8AC3E}">
        <p14:creationId xmlns:p14="http://schemas.microsoft.com/office/powerpoint/2010/main" val="3379662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62654-806A-8769-BCED-36BE69FC2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Windverhältnisse in der Schweiz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A6DB13-5425-DB01-EB20-B2B3DB77A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687" y="1360488"/>
            <a:ext cx="1586218" cy="231193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35A9DB8-BC8E-1D48-C5DE-79CD88DCCD71}"/>
              </a:ext>
            </a:extLst>
          </p:cNvPr>
          <p:cNvSpPr txBox="1"/>
          <p:nvPr/>
        </p:nvSpPr>
        <p:spPr>
          <a:xfrm>
            <a:off x="9279858" y="5697159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Nabenhöhe 150m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9E701E-B9AA-FB05-9A47-2FD4F62772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75449"/>
            <a:ext cx="8363673" cy="4476081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4204409-EA52-F36A-CF3F-4D8C6D58D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40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3904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CDD096-50FE-2C00-DC35-7AA03520F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Intelligente Anordnung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36EBA5-4394-8643-959E-507A265F3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Studie ETH (März 2023)</a:t>
            </a:r>
          </a:p>
          <a:p>
            <a:pPr lvl="1"/>
            <a:r>
              <a:rPr lang="de-CH" dirty="0"/>
              <a:t>Für 4.3 TWh ca. 760 Windkraftanlagen nötig</a:t>
            </a:r>
          </a:p>
          <a:p>
            <a:pPr lvl="1"/>
            <a:r>
              <a:rPr lang="de-CH" b="1" dirty="0"/>
              <a:t>Bei optimaler Aufstellung</a:t>
            </a:r>
            <a:r>
              <a:rPr lang="de-CH" dirty="0"/>
              <a:t>: 200 Anlagen weniger! </a:t>
            </a:r>
          </a:p>
          <a:p>
            <a:pPr lvl="1"/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88EAF7-3169-96DB-B329-E949C0E8B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433" y="2851982"/>
            <a:ext cx="5612467" cy="395732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AE97215-9C57-ADB8-D56E-6C230FCBA0E6}"/>
              </a:ext>
            </a:extLst>
          </p:cNvPr>
          <p:cNvSpPr txBox="1"/>
          <p:nvPr/>
        </p:nvSpPr>
        <p:spPr>
          <a:xfrm>
            <a:off x="8200541" y="5530799"/>
            <a:ext cx="315310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</a:lstStyle>
          <a:p>
            <a:r>
              <a:rPr lang="de-CH" sz="2400" dirty="0"/>
              <a:t>«Tun wir es intelligent»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F18F728-3A1C-BEC5-878B-083BEEF14952}"/>
              </a:ext>
            </a:extLst>
          </p:cNvPr>
          <p:cNvSpPr txBox="1"/>
          <p:nvPr/>
        </p:nvSpPr>
        <p:spPr>
          <a:xfrm>
            <a:off x="4525012" y="5484632"/>
            <a:ext cx="309059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400" dirty="0"/>
              <a:t>«Man muss etwas tun»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DAB7AA7C-6BA2-8F55-C3E3-CD6952CF28C1}"/>
              </a:ext>
            </a:extLst>
          </p:cNvPr>
          <p:cNvSpPr/>
          <p:nvPr/>
        </p:nvSpPr>
        <p:spPr>
          <a:xfrm>
            <a:off x="7698442" y="5548729"/>
            <a:ext cx="450662" cy="369332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B80985B-8647-D1E9-0F1F-8A403E82E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41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3306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743B00-7B24-C755-DC10-C19F1A3D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Windverhältnisse AR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B12C71-15AE-FC25-4344-34B78E57E3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03" y="1360488"/>
            <a:ext cx="1586218" cy="23119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C661D7A-A65F-F4E0-F403-5B998DF4B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232195"/>
            <a:ext cx="7972425" cy="4978503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DFADDF3-D009-9958-AEB6-42693815F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42</a:t>
            </a:fld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79EC43A-75DD-8AB6-8A9C-EECDC13796C9}"/>
              </a:ext>
            </a:extLst>
          </p:cNvPr>
          <p:cNvSpPr txBox="1"/>
          <p:nvPr/>
        </p:nvSpPr>
        <p:spPr>
          <a:xfrm>
            <a:off x="9279858" y="5697159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Nabenhöhe 150m</a:t>
            </a:r>
          </a:p>
        </p:txBody>
      </p:sp>
    </p:spTree>
    <p:extLst>
      <p:ext uri="{BB962C8B-B14F-4D97-AF65-F5344CB8AC3E}">
        <p14:creationId xmlns:p14="http://schemas.microsoft.com/office/powerpoint/2010/main" val="269313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F23F1-B4E7-5E13-96A6-FAAAD7877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500"/>
            <a:ext cx="10515600" cy="915988"/>
          </a:xfrm>
        </p:spPr>
        <p:txBody>
          <a:bodyPr/>
          <a:lstStyle/>
          <a:p>
            <a:r>
              <a:rPr lang="de-CH" dirty="0"/>
              <a:t>Leistungskennlinie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92C478-7223-2246-F00C-00D3723E9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492875"/>
            <a:ext cx="839787" cy="365125"/>
          </a:xfrm>
        </p:spPr>
        <p:txBody>
          <a:bodyPr/>
          <a:lstStyle/>
          <a:p>
            <a:fld id="{1A47487E-A34F-430B-BE34-37D7B6C95455}" type="slidenum">
              <a:rPr lang="de-CH" smtClean="0"/>
              <a:pPr/>
              <a:t>43</a:t>
            </a:fld>
            <a:endParaRPr lang="de-CH" dirty="0"/>
          </a:p>
        </p:txBody>
      </p:sp>
      <p:pic>
        <p:nvPicPr>
          <p:cNvPr id="3" name="Inhaltsplatzhalter 8">
            <a:extLst>
              <a:ext uri="{FF2B5EF4-FFF2-40B4-BE49-F238E27FC236}">
                <a16:creationId xmlns:a16="http://schemas.microsoft.com/office/drawing/2014/main" id="{86DF05E5-4015-26A0-CFC2-7146FC0428A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5264" y="1358899"/>
            <a:ext cx="10221535" cy="48418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D09AB9BA-F3F5-7F70-7A98-0F04A8131115}"/>
              </a:ext>
            </a:extLst>
          </p:cNvPr>
          <p:cNvCxnSpPr>
            <a:cxnSpLocks/>
          </p:cNvCxnSpPr>
          <p:nvPr/>
        </p:nvCxnSpPr>
        <p:spPr>
          <a:xfrm>
            <a:off x="4267200" y="4926927"/>
            <a:ext cx="5037090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E0B16A04-F288-AFC5-51B6-F85F2DE68627}"/>
              </a:ext>
            </a:extLst>
          </p:cNvPr>
          <p:cNvSpPr txBox="1"/>
          <p:nvPr/>
        </p:nvSpPr>
        <p:spPr>
          <a:xfrm>
            <a:off x="7142845" y="4489602"/>
            <a:ext cx="320844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>
                <a:latin typeface="Cambria" panose="02040503050406030204" pitchFamily="18" charset="0"/>
              </a:rPr>
              <a:t>Mittlere Windgeschwindigkeit bei ca. 5.5 m/s</a:t>
            </a:r>
          </a:p>
        </p:txBody>
      </p:sp>
    </p:spTree>
    <p:extLst>
      <p:ext uri="{BB962C8B-B14F-4D97-AF65-F5344CB8AC3E}">
        <p14:creationId xmlns:p14="http://schemas.microsoft.com/office/powerpoint/2010/main" val="29415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C15A358-9311-35F4-E169-641FFE9DE2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53" y="1612514"/>
            <a:ext cx="7868334" cy="5310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22B406-4C43-C17D-EBAD-6D739773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Auslastung Windturbinen CH 2018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A87838-EB87-E846-44AD-96271F1D2D11}"/>
              </a:ext>
            </a:extLst>
          </p:cNvPr>
          <p:cNvSpPr txBox="1"/>
          <p:nvPr/>
        </p:nvSpPr>
        <p:spPr>
          <a:xfrm flipH="1">
            <a:off x="8850087" y="3673280"/>
            <a:ext cx="3042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Cambria" panose="02040503050406030204" pitchFamily="18" charset="0"/>
              </a:rPr>
              <a:t>Durchschnitt Schweiz (18.5%)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76BF1C-3DDA-E4E7-54B4-0C72BD31BF78}"/>
              </a:ext>
            </a:extLst>
          </p:cNvPr>
          <p:cNvSpPr txBox="1"/>
          <p:nvPr/>
        </p:nvSpPr>
        <p:spPr>
          <a:xfrm flipH="1">
            <a:off x="8835279" y="2785878"/>
            <a:ext cx="3042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Cambria" panose="02040503050406030204" pitchFamily="18" charset="0"/>
              </a:rPr>
              <a:t>Durchschnitt Schleswig-Holstein (31%)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AAE3105-BD5D-E0F6-3AE9-109C0B48243A}"/>
              </a:ext>
            </a:extLst>
          </p:cNvPr>
          <p:cNvSpPr txBox="1"/>
          <p:nvPr/>
        </p:nvSpPr>
        <p:spPr>
          <a:xfrm flipH="1">
            <a:off x="8841378" y="2076133"/>
            <a:ext cx="3042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Cambria" panose="02040503050406030204" pitchFamily="18" charset="0"/>
              </a:rPr>
              <a:t>Minimum für </a:t>
            </a:r>
            <a:r>
              <a:rPr lang="de-CH" sz="2000" dirty="0" err="1">
                <a:latin typeface="Cambria" panose="02040503050406030204" pitchFamily="18" charset="0"/>
              </a:rPr>
              <a:t>wirtschaftl</a:t>
            </a:r>
            <a:r>
              <a:rPr lang="de-CH" sz="2000" dirty="0">
                <a:latin typeface="Cambria" panose="02040503050406030204" pitchFamily="18" charset="0"/>
              </a:rPr>
              <a:t>. Betrieb (30%-40%)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B753BFE7-D9A3-24E4-667C-0CE0E70FCEF2}"/>
              </a:ext>
            </a:extLst>
          </p:cNvPr>
          <p:cNvCxnSpPr>
            <a:cxnSpLocks/>
          </p:cNvCxnSpPr>
          <p:nvPr/>
        </p:nvCxnSpPr>
        <p:spPr>
          <a:xfrm>
            <a:off x="1422093" y="3981559"/>
            <a:ext cx="718979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769ED55A-165C-7319-9DAA-3AE74CC689EB}"/>
              </a:ext>
            </a:extLst>
          </p:cNvPr>
          <p:cNvCxnSpPr>
            <a:cxnSpLocks/>
          </p:cNvCxnSpPr>
          <p:nvPr/>
        </p:nvCxnSpPr>
        <p:spPr>
          <a:xfrm>
            <a:off x="1422093" y="2996958"/>
            <a:ext cx="718979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8479CE71-7760-4963-891F-1CFF1E2CF9A5}"/>
              </a:ext>
            </a:extLst>
          </p:cNvPr>
          <p:cNvCxnSpPr>
            <a:cxnSpLocks/>
          </p:cNvCxnSpPr>
          <p:nvPr/>
        </p:nvCxnSpPr>
        <p:spPr>
          <a:xfrm>
            <a:off x="1422093" y="2240584"/>
            <a:ext cx="718979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5B46F006-CA85-D7BA-19D6-5F2824E52318}"/>
              </a:ext>
            </a:extLst>
          </p:cNvPr>
          <p:cNvSpPr txBox="1"/>
          <p:nvPr/>
        </p:nvSpPr>
        <p:spPr>
          <a:xfrm flipH="1">
            <a:off x="8847294" y="4672966"/>
            <a:ext cx="3042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latin typeface="Cambria" panose="02040503050406030204" pitchFamily="18" charset="0"/>
              </a:rPr>
              <a:t>Gotthard 2022 (neuster Windpark Schweiz): 11.7%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13B2F043-4B34-96BF-78B2-FEBF4D67A6F9}"/>
              </a:ext>
            </a:extLst>
          </p:cNvPr>
          <p:cNvCxnSpPr>
            <a:cxnSpLocks/>
          </p:cNvCxnSpPr>
          <p:nvPr/>
        </p:nvCxnSpPr>
        <p:spPr>
          <a:xfrm>
            <a:off x="1383993" y="3050209"/>
            <a:ext cx="718979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B9BBEFE-4485-B065-D8D7-3633BD242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44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081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299684-3461-E471-6055-E4649BEF1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Vergleich Offshore Windpark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C67668-3F05-6CA5-28E6-9DA83B1FE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3" y="1585912"/>
            <a:ext cx="10515600" cy="4614863"/>
          </a:xfrm>
        </p:spPr>
        <p:txBody>
          <a:bodyPr>
            <a:normAutofit fontScale="85000" lnSpcReduction="20000"/>
          </a:bodyPr>
          <a:lstStyle/>
          <a:p>
            <a:r>
              <a:rPr lang="de-CH" b="1" dirty="0"/>
              <a:t>Nordsee </a:t>
            </a:r>
            <a:r>
              <a:rPr lang="de-CH" b="1" dirty="0" err="1"/>
              <a:t>One</a:t>
            </a:r>
            <a:endParaRPr lang="de-CH" b="1" dirty="0"/>
          </a:p>
          <a:p>
            <a:r>
              <a:rPr lang="de-CH" dirty="0"/>
              <a:t>3’600 Volllaststunden (&gt;41% Auslastung)</a:t>
            </a:r>
          </a:p>
          <a:p>
            <a:r>
              <a:rPr lang="de-CH" dirty="0"/>
              <a:t>9.8 m/s durchschnittliche Windgeschwindigkeit</a:t>
            </a:r>
          </a:p>
          <a:p>
            <a:r>
              <a:rPr lang="de-CH" dirty="0"/>
              <a:t>54 Anlagen</a:t>
            </a:r>
          </a:p>
          <a:p>
            <a:r>
              <a:rPr lang="de-CH" dirty="0"/>
              <a:t>&gt; 1 TWh / a (ca. 1/8 eines AKW)</a:t>
            </a:r>
          </a:p>
          <a:p>
            <a:endParaRPr lang="de-CH" dirty="0"/>
          </a:p>
          <a:p>
            <a:r>
              <a:rPr lang="de-CH" b="1" i="0" dirty="0" err="1">
                <a:solidFill>
                  <a:srgbClr val="222222"/>
                </a:solidFill>
                <a:effectLst/>
                <a:latin typeface="Vattenfall Hall Display"/>
              </a:rPr>
              <a:t>Hollandse</a:t>
            </a:r>
            <a:r>
              <a:rPr lang="de-CH" b="1" i="0" dirty="0">
                <a:solidFill>
                  <a:srgbClr val="222222"/>
                </a:solidFill>
                <a:effectLst/>
                <a:latin typeface="Vattenfall Hall Display"/>
              </a:rPr>
              <a:t> </a:t>
            </a:r>
            <a:r>
              <a:rPr lang="de-CH" b="1" i="0" dirty="0" err="1">
                <a:solidFill>
                  <a:srgbClr val="222222"/>
                </a:solidFill>
                <a:effectLst/>
                <a:latin typeface="Vattenfall Hall Display"/>
              </a:rPr>
              <a:t>Kust</a:t>
            </a:r>
            <a:r>
              <a:rPr lang="de-CH" b="1" i="0" dirty="0">
                <a:solidFill>
                  <a:srgbClr val="222222"/>
                </a:solidFill>
                <a:effectLst/>
                <a:latin typeface="Vattenfall Hall Display"/>
              </a:rPr>
              <a:t> </a:t>
            </a:r>
            <a:r>
              <a:rPr lang="de-CH" b="1" i="0" dirty="0" err="1">
                <a:solidFill>
                  <a:srgbClr val="222222"/>
                </a:solidFill>
                <a:effectLst/>
                <a:latin typeface="Vattenfall Hall Display"/>
              </a:rPr>
              <a:t>Zuid</a:t>
            </a:r>
            <a:endParaRPr lang="de-CH" b="1" i="0" dirty="0">
              <a:solidFill>
                <a:srgbClr val="222222"/>
              </a:solidFill>
              <a:effectLst/>
              <a:latin typeface="Vattenfall Hall Display"/>
            </a:endParaRPr>
          </a:p>
          <a:p>
            <a:r>
              <a:rPr lang="de-CH" dirty="0"/>
              <a:t>140 Anlagen</a:t>
            </a:r>
          </a:p>
          <a:p>
            <a:r>
              <a:rPr lang="de-CH" dirty="0"/>
              <a:t>10.8 m/s durchschnittliche Windgeschwindigkeit</a:t>
            </a:r>
          </a:p>
          <a:p>
            <a:r>
              <a:rPr lang="de-CH" dirty="0"/>
              <a:t>Flächenbedarf: 236 km</a:t>
            </a:r>
            <a:r>
              <a:rPr lang="de-CH" baseline="30000" dirty="0"/>
              <a:t>2</a:t>
            </a:r>
            <a:r>
              <a:rPr lang="de-CH" dirty="0"/>
              <a:t> (Entspricht Fläche des Kanton AR)</a:t>
            </a:r>
            <a:endParaRPr lang="de-CH" baseline="30000" dirty="0">
              <a:solidFill>
                <a:srgbClr val="FF0000"/>
              </a:solidFill>
            </a:endParaRPr>
          </a:p>
          <a:p>
            <a:r>
              <a:rPr lang="de-DE" dirty="0"/>
              <a:t>Keine staatlich garantierte Einspeisevergütung nötig</a:t>
            </a:r>
          </a:p>
          <a:p>
            <a:r>
              <a:rPr lang="de-DE" dirty="0"/>
              <a:t>6.5 TWh / a (2/3 eines AKW)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5E10F1-ED7A-1EF7-31F7-156CF297B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45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215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3C0666-4E26-609D-BDA6-EDD2C59F2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Immer grösser</a:t>
            </a:r>
          </a:p>
        </p:txBody>
      </p:sp>
      <p:pic>
        <p:nvPicPr>
          <p:cNvPr id="2050" name="Picture 2" descr="Leistungssteigerung bei Windenergieanlagen © BWE">
            <a:extLst>
              <a:ext uri="{FF2B5EF4-FFF2-40B4-BE49-F238E27FC236}">
                <a16:creationId xmlns:a16="http://schemas.microsoft.com/office/drawing/2014/main" id="{F7BF2512-B50C-8AEC-3B88-7F1791585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1630779"/>
            <a:ext cx="10363200" cy="470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CBD407D-5B56-3D3E-8FA6-A9D2828712E2}"/>
              </a:ext>
            </a:extLst>
          </p:cNvPr>
          <p:cNvSpPr txBox="1"/>
          <p:nvPr/>
        </p:nvSpPr>
        <p:spPr>
          <a:xfrm>
            <a:off x="989012" y="1857080"/>
            <a:ext cx="3382401" cy="523220"/>
          </a:xfrm>
          <a:prstGeom prst="rect">
            <a:avLst/>
          </a:prstGeom>
          <a:solidFill>
            <a:srgbClr val="FFFF0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de-CH" sz="2800" dirty="0"/>
              <a:t>Zukunft: &gt;300 m hoch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58C921-D892-3FB4-D9B5-21035CF20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46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8600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50248E-8E95-D389-4ADF-11EB03461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Wachstum ohne Grenzen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9BA32A-55EF-1425-3DF5-D8245541E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Studie Windpark Thundorf TG: «Nabenhöhe über 100 m»</a:t>
            </a:r>
          </a:p>
          <a:p>
            <a:r>
              <a:rPr lang="de-CH" dirty="0"/>
              <a:t>Effektives Projekt: Totalhöhe 246 m, Nabenhöhe 166 m</a:t>
            </a:r>
          </a:p>
          <a:p>
            <a:r>
              <a:rPr lang="de-CH" dirty="0"/>
              <a:t>Richtpläne sind oft unverbindlich</a:t>
            </a:r>
          </a:p>
          <a:p>
            <a:endParaRPr lang="de-CH" dirty="0"/>
          </a:p>
          <a:p>
            <a:r>
              <a:rPr lang="de-CH" dirty="0"/>
              <a:t>Mont </a:t>
            </a:r>
            <a:r>
              <a:rPr lang="de-CH" dirty="0" err="1"/>
              <a:t>Crosin</a:t>
            </a:r>
            <a:r>
              <a:rPr lang="de-CH" dirty="0"/>
              <a:t>: Maximal 150 m Höhe erlaubt</a:t>
            </a:r>
          </a:p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1013E3-C29C-307D-E8EF-65D0E2E94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47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3190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D4B17D-C812-E76C-D37F-B1EDBD985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Dimensionen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FB8147D-3995-A6F8-1166-C841CBDA3239}"/>
              </a:ext>
            </a:extLst>
          </p:cNvPr>
          <p:cNvGrpSpPr/>
          <p:nvPr/>
        </p:nvGrpSpPr>
        <p:grpSpPr>
          <a:xfrm>
            <a:off x="1308001" y="1261680"/>
            <a:ext cx="1519850" cy="4776028"/>
            <a:chOff x="1823608" y="2551926"/>
            <a:chExt cx="1519850" cy="2365197"/>
          </a:xfrm>
        </p:grpSpPr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237F7B28-E435-9D6B-0420-8C89329F3D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3608" y="2551926"/>
              <a:ext cx="1879" cy="2365197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485F2D4-DAC5-4208-2488-4F2935C16190}"/>
                </a:ext>
              </a:extLst>
            </p:cNvPr>
            <p:cNvSpPr txBox="1"/>
            <p:nvPr/>
          </p:nvSpPr>
          <p:spPr>
            <a:xfrm>
              <a:off x="1858368" y="3570776"/>
              <a:ext cx="1485090" cy="259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800" b="1" dirty="0">
                  <a:solidFill>
                    <a:schemeClr val="accent1"/>
                  </a:solidFill>
                  <a:latin typeface="Cambria" panose="02040503050406030204" pitchFamily="18" charset="0"/>
                </a:rPr>
                <a:t>240 m</a:t>
              </a:r>
            </a:p>
          </p:txBody>
        </p: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D7C884FB-CB55-7E1F-27C4-919DF5794AAB}"/>
              </a:ext>
            </a:extLst>
          </p:cNvPr>
          <p:cNvSpPr/>
          <p:nvPr/>
        </p:nvSpPr>
        <p:spPr>
          <a:xfrm>
            <a:off x="6526570" y="3415070"/>
            <a:ext cx="662699" cy="1096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2" descr="Image result for mensch clipart">
            <a:extLst>
              <a:ext uri="{FF2B5EF4-FFF2-40B4-BE49-F238E27FC236}">
                <a16:creationId xmlns:a16="http://schemas.microsoft.com/office/drawing/2014/main" id="{92FA9CDA-977C-2FEF-0683-9F513D9A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3975" y="4448081"/>
            <a:ext cx="46943" cy="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 descr="Ein Bild, das Transport, Rakete, draußen enthält.">
            <a:extLst>
              <a:ext uri="{FF2B5EF4-FFF2-40B4-BE49-F238E27FC236}">
                <a16:creationId xmlns:a16="http://schemas.microsoft.com/office/drawing/2014/main" id="{3C26B2C6-632B-4745-C12C-CA2121DA70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991" y="3319038"/>
            <a:ext cx="3042693" cy="2657590"/>
          </a:xfrm>
          <a:prstGeom prst="rect">
            <a:avLst/>
          </a:prstGeom>
        </p:spPr>
      </p:pic>
      <p:pic>
        <p:nvPicPr>
          <p:cNvPr id="14" name="Picture 2" descr="power line - hochspannungsmast stock-grafiken, -clipart, -cartoons und -symbole">
            <a:extLst>
              <a:ext uri="{FF2B5EF4-FFF2-40B4-BE49-F238E27FC236}">
                <a16:creationId xmlns:a16="http://schemas.microsoft.com/office/drawing/2014/main" id="{5B027EF3-655F-8F88-7854-632AC1263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009" y="4793838"/>
            <a:ext cx="1675343" cy="117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 descr="Ein Bild, das Windmühle, Generator, draußen, Gerät enthält.&#10;&#10;Automatisch generierte Beschreibung">
            <a:extLst>
              <a:ext uri="{FF2B5EF4-FFF2-40B4-BE49-F238E27FC236}">
                <a16:creationId xmlns:a16="http://schemas.microsoft.com/office/drawing/2014/main" id="{9322AEEE-0852-4056-92C5-5BA522D709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0528" y="1118609"/>
            <a:ext cx="3771198" cy="5082166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00D096F-A6FD-5538-C956-6C2BFF47A341}"/>
              </a:ext>
            </a:extLst>
          </p:cNvPr>
          <p:cNvGrpSpPr/>
          <p:nvPr/>
        </p:nvGrpSpPr>
        <p:grpSpPr>
          <a:xfrm>
            <a:off x="4474753" y="3429000"/>
            <a:ext cx="1519850" cy="2593941"/>
            <a:chOff x="1823608" y="2551926"/>
            <a:chExt cx="1519850" cy="2365197"/>
          </a:xfrm>
        </p:grpSpPr>
        <p:cxnSp>
          <p:nvCxnSpPr>
            <p:cNvPr id="4" name="Gerade Verbindung mit Pfeil 3">
              <a:extLst>
                <a:ext uri="{FF2B5EF4-FFF2-40B4-BE49-F238E27FC236}">
                  <a16:creationId xmlns:a16="http://schemas.microsoft.com/office/drawing/2014/main" id="{C524F1EE-D193-8F97-F218-FEE285EA57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3608" y="2551926"/>
              <a:ext cx="1879" cy="2365197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903A0DC7-09FB-3707-84FA-2FF005DECD46}"/>
                </a:ext>
              </a:extLst>
            </p:cNvPr>
            <p:cNvSpPr txBox="1"/>
            <p:nvPr/>
          </p:nvSpPr>
          <p:spPr>
            <a:xfrm>
              <a:off x="1858368" y="3570776"/>
              <a:ext cx="1485090" cy="105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800" b="1" dirty="0">
                  <a:solidFill>
                    <a:schemeClr val="accent1"/>
                  </a:solidFill>
                  <a:latin typeface="Cambria" panose="02040503050406030204" pitchFamily="18" charset="0"/>
                </a:rPr>
                <a:t>123 m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C5293C2-57D5-D6A9-B9E6-3B5D26801D6F}"/>
              </a:ext>
            </a:extLst>
          </p:cNvPr>
          <p:cNvGrpSpPr/>
          <p:nvPr/>
        </p:nvGrpSpPr>
        <p:grpSpPr>
          <a:xfrm>
            <a:off x="2540367" y="4925568"/>
            <a:ext cx="1503327" cy="1085756"/>
            <a:chOff x="1823608" y="2551926"/>
            <a:chExt cx="1503327" cy="2365197"/>
          </a:xfrm>
        </p:grpSpPr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AEA37CDD-88A7-C596-9285-810384F95E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3608" y="2551926"/>
              <a:ext cx="1879" cy="2365197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ED1E58D-28CB-4ADF-442A-D0CE024A5E84}"/>
                </a:ext>
              </a:extLst>
            </p:cNvPr>
            <p:cNvSpPr txBox="1"/>
            <p:nvPr/>
          </p:nvSpPr>
          <p:spPr>
            <a:xfrm>
              <a:off x="1841845" y="3208904"/>
              <a:ext cx="1485090" cy="105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800" b="1" dirty="0">
                  <a:solidFill>
                    <a:schemeClr val="accent1"/>
                  </a:solidFill>
                  <a:latin typeface="Cambria" panose="02040503050406030204" pitchFamily="18" charset="0"/>
                </a:rPr>
                <a:t>50 m</a:t>
              </a:r>
            </a:p>
          </p:txBody>
        </p:sp>
      </p:grp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64AE1934-5FE2-44AB-221A-9E2F84ABC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48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8272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2A3DE7-A113-7676-E808-8FF4A7966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Nutzen Windkraft Schweiz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6B70EB-316D-34CC-123B-237842B19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2097"/>
            <a:ext cx="10515600" cy="2828544"/>
          </a:xfrm>
          <a:solidFill>
            <a:srgbClr val="FF4B4B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CH" sz="6000" b="1" dirty="0"/>
              <a:t>700-1’000 Windkraftanlagen</a:t>
            </a:r>
          </a:p>
          <a:p>
            <a:pPr marL="0" indent="0" algn="ctr">
              <a:buNone/>
            </a:pPr>
            <a:r>
              <a:rPr lang="de-CH" sz="6000" b="1" dirty="0"/>
              <a:t>=</a:t>
            </a:r>
          </a:p>
          <a:p>
            <a:pPr marL="0" indent="0" algn="ctr">
              <a:buNone/>
            </a:pPr>
            <a:r>
              <a:rPr lang="de-CH" sz="6000" b="1" dirty="0"/>
              <a:t>5% des Stromverbrauchs</a:t>
            </a:r>
          </a:p>
          <a:p>
            <a:pPr marL="0" indent="0">
              <a:buNone/>
            </a:pPr>
            <a:endParaRPr lang="de-CH" sz="60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8F8578-F2F9-F922-6DDB-25BA9D6AE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49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4305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5EB299-11C9-6B41-BD1B-3D6D3B7BA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09585" indent="-609585">
              <a:buFont typeface="+mj-lt"/>
              <a:buAutoNum type="arabicPeriod"/>
            </a:pPr>
            <a:r>
              <a:rPr lang="de-CH" sz="3200" dirty="0"/>
              <a:t>Welche Windpark-Gebiete sind geplant?</a:t>
            </a:r>
            <a:br>
              <a:rPr lang="de-CH" sz="3200" dirty="0"/>
            </a:br>
            <a:endParaRPr lang="de-CH" sz="3200" dirty="0"/>
          </a:p>
          <a:p>
            <a:pPr marL="609585" indent="-609585">
              <a:buFont typeface="+mj-lt"/>
              <a:buAutoNum type="arabicPeriod"/>
            </a:pPr>
            <a:r>
              <a:rPr lang="de-CH" sz="3200" dirty="0"/>
              <a:t>Abstände zum Windpark?</a:t>
            </a:r>
          </a:p>
          <a:p>
            <a:pPr marL="609585" indent="-609585">
              <a:buFont typeface="+mj-lt"/>
              <a:buAutoNum type="arabicPeriod"/>
            </a:pPr>
            <a:endParaRPr lang="de-DE" sz="3200" dirty="0"/>
          </a:p>
          <a:p>
            <a:pPr marL="609585" indent="-609585">
              <a:buFont typeface="+mj-lt"/>
              <a:buAutoNum type="arabicPeriod"/>
            </a:pPr>
            <a:r>
              <a:rPr lang="de-DE" sz="3200" dirty="0"/>
              <a:t>Visualisierungen des Windparks Teufen / Waldegg</a:t>
            </a:r>
          </a:p>
          <a:p>
            <a:pPr marL="0" indent="0">
              <a:buNone/>
            </a:pPr>
            <a:r>
              <a:rPr lang="de-DE" sz="3200" dirty="0"/>
              <a:t>	von verschiedenen Standorten</a:t>
            </a:r>
          </a:p>
          <a:p>
            <a:pPr marL="0" indent="0">
              <a:buNone/>
            </a:pPr>
            <a:endParaRPr lang="de-DE" sz="3200" dirty="0"/>
          </a:p>
          <a:p>
            <a:pPr marL="609585" indent="-609585">
              <a:buAutoNum type="arabicPeriod" startAt="4"/>
            </a:pPr>
            <a:r>
              <a:rPr lang="de-CH" sz="3200" dirty="0"/>
              <a:t>Eignungsbericht – Teufen Priorität 1 – Wieso?</a:t>
            </a:r>
          </a:p>
          <a:p>
            <a:pPr marL="0" indent="0">
              <a:buNone/>
            </a:pPr>
            <a:endParaRPr lang="de-CH" sz="3200" dirty="0"/>
          </a:p>
          <a:p>
            <a:pPr marL="0" indent="0">
              <a:buNone/>
            </a:pPr>
            <a:r>
              <a:rPr lang="de-CH" sz="3200" dirty="0"/>
              <a:t>5.   Windpark St. </a:t>
            </a:r>
            <a:r>
              <a:rPr lang="de-CH" sz="3200" dirty="0" err="1"/>
              <a:t>Brais</a:t>
            </a:r>
            <a:r>
              <a:rPr lang="de-CH" sz="3200" dirty="0"/>
              <a:t> – ähnliche Situation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F503B8-AD20-634A-B889-51529AE78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Themenübersicht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6773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807FD-7A9A-B119-2092-C23E1FBBD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Vorteile von Windkraftwerken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618E95-88AE-7AD6-FB7F-3BEF5AD0F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Erzeugt Strom</a:t>
            </a:r>
          </a:p>
          <a:p>
            <a:r>
              <a:rPr lang="de-CH" dirty="0"/>
              <a:t>CO</a:t>
            </a:r>
            <a:r>
              <a:rPr lang="de-CH" baseline="-25000" dirty="0"/>
              <a:t>2</a:t>
            </a:r>
            <a:r>
              <a:rPr lang="de-CH" dirty="0"/>
              <a:t>-Ausstoss rel. klein (nicht null!), vergleichbar mit</a:t>
            </a:r>
          </a:p>
          <a:p>
            <a:pPr lvl="1"/>
            <a:r>
              <a:rPr lang="de-CH" dirty="0"/>
              <a:t>Wasserkraft</a:t>
            </a:r>
          </a:p>
          <a:p>
            <a:pPr lvl="1"/>
            <a:r>
              <a:rPr lang="de-CH" dirty="0"/>
              <a:t>Atomstrom</a:t>
            </a:r>
          </a:p>
          <a:p>
            <a:pPr lvl="1"/>
            <a:r>
              <a:rPr lang="de-CH" dirty="0"/>
              <a:t>Fotovoltaik 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3BEA0AB1-E7E4-BFB8-E4C9-354E5FF63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8" y="4063928"/>
            <a:ext cx="10801751" cy="2016109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B52F2B-995A-9B09-99E2-9E1A5EE3D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50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7220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2E8FC4-5DCE-4684-A02F-29F9E2361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500"/>
            <a:ext cx="10515600" cy="915988"/>
          </a:xfrm>
        </p:spPr>
        <p:txBody>
          <a:bodyPr>
            <a:normAutofit/>
          </a:bodyPr>
          <a:lstStyle/>
          <a:p>
            <a:r>
              <a:rPr lang="de-CH" dirty="0"/>
              <a:t>Nachteile von Windkraftwerken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8230E9-1D9D-4B38-92AC-E4793A8B1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/>
          <a:lstStyle/>
          <a:p>
            <a:r>
              <a:rPr lang="de-CH" dirty="0"/>
              <a:t>Landintensiv (Tiefe Energiedichte des Windes)</a:t>
            </a:r>
          </a:p>
          <a:p>
            <a:pPr lvl="1"/>
            <a:r>
              <a:rPr lang="de-CH" dirty="0"/>
              <a:t>Abstand zwischen 3-5facher Rotordurchmesser</a:t>
            </a:r>
          </a:p>
          <a:p>
            <a:pPr lvl="1"/>
            <a:r>
              <a:rPr lang="de-CH" dirty="0"/>
              <a:t>Ca. 5 Anlagen pro km^2 möglich</a:t>
            </a:r>
          </a:p>
          <a:p>
            <a:pPr lvl="1"/>
            <a:endParaRPr lang="de-CH" dirty="0">
              <a:highlight>
                <a:srgbClr val="FFFF00"/>
              </a:highlight>
            </a:endParaRPr>
          </a:p>
          <a:p>
            <a:r>
              <a:rPr lang="de-CH" dirty="0"/>
              <a:t>Tiefe, grossflächige Landschaftsveränderungen</a:t>
            </a:r>
          </a:p>
          <a:p>
            <a:pPr lvl="1"/>
            <a:r>
              <a:rPr lang="de-CH" dirty="0"/>
              <a:t>Oft in landschaftlich sensiblen Gebieten (Hügel, </a:t>
            </a:r>
            <a:r>
              <a:rPr lang="de-CH"/>
              <a:t>Kreten)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BB203C-AFF4-F0CF-0CB8-83168122F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51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4956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AAFC3B-821B-8628-39BA-9B40F1AE6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Nachteile von Windkraftwerken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F8D543-6978-7D9F-FF8C-98B5B65BB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Entwertet Naherholungsgebiete, teilweise Sperrung wegen </a:t>
            </a:r>
            <a:r>
              <a:rPr lang="de-CH" dirty="0" err="1"/>
              <a:t>Eiswurf</a:t>
            </a:r>
            <a:r>
              <a:rPr lang="de-CH" dirty="0"/>
              <a:t> nötig.</a:t>
            </a:r>
          </a:p>
          <a:p>
            <a:endParaRPr lang="de-CH" dirty="0"/>
          </a:p>
          <a:p>
            <a:endParaRPr lang="de-CH" dirty="0"/>
          </a:p>
        </p:txBody>
      </p:sp>
      <p:pic>
        <p:nvPicPr>
          <p:cNvPr id="10" name="Grafik 9" descr="Ein Bild, das Text, Baum, Schild, draußen enthält.">
            <a:extLst>
              <a:ext uri="{FF2B5EF4-FFF2-40B4-BE49-F238E27FC236}">
                <a16:creationId xmlns:a16="http://schemas.microsoft.com/office/drawing/2014/main" id="{AEA46B29-D8CF-EAA6-91DA-5D19EF2F9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140" y="2473015"/>
            <a:ext cx="5820538" cy="372776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72A5C78-7643-8BA8-DFBD-273674886ED9}"/>
              </a:ext>
            </a:extLst>
          </p:cNvPr>
          <p:cNvSpPr txBox="1"/>
          <p:nvPr/>
        </p:nvSpPr>
        <p:spPr>
          <a:xfrm>
            <a:off x="1077017" y="6228834"/>
            <a:ext cx="672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latin typeface="Cambria" panose="02040503050406030204" pitchFamily="18" charset="0"/>
              </a:rPr>
              <a:t>Warnschild </a:t>
            </a:r>
            <a:r>
              <a:rPr lang="de-CH" dirty="0" err="1">
                <a:latin typeface="Cambria" panose="02040503050406030204" pitchFamily="18" charset="0"/>
              </a:rPr>
              <a:t>Verenaforen</a:t>
            </a:r>
            <a:r>
              <a:rPr lang="de-CH" dirty="0">
                <a:latin typeface="Cambria" panose="02040503050406030204" pitchFamily="18" charset="0"/>
              </a:rPr>
              <a:t> / Deutschland hinter Schaffhauser Grenze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F18BFE-FF31-6343-763D-385B4EF11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52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3563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AAFC3B-821B-8628-39BA-9B40F1AE6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Nachteile von Windkraftwerken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F8D543-6978-7D9F-FF8C-98B5B65BB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Risikostoffe im Wald</a:t>
            </a:r>
          </a:p>
          <a:p>
            <a:pPr lvl="1"/>
            <a:r>
              <a:rPr lang="de-CH" dirty="0"/>
              <a:t>z.B. 220l Getriebeöl</a:t>
            </a:r>
          </a:p>
          <a:p>
            <a:r>
              <a:rPr lang="de-CH" dirty="0"/>
              <a:t>Tötet Greifvögel, Störche und Fledermäuse, reduziert Biodiversität</a:t>
            </a:r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EAC1F3-B468-6340-726D-4E78B942E9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075" y="3213458"/>
            <a:ext cx="5920643" cy="2646098"/>
          </a:xfrm>
          <a:prstGeom prst="rect">
            <a:avLst/>
          </a:prstGeom>
        </p:spPr>
      </p:pic>
      <p:pic>
        <p:nvPicPr>
          <p:cNvPr id="5" name="Picture 2" descr="Bildergebnis für fledermaus">
            <a:extLst>
              <a:ext uri="{FF2B5EF4-FFF2-40B4-BE49-F238E27FC236}">
                <a16:creationId xmlns:a16="http://schemas.microsoft.com/office/drawing/2014/main" id="{0DF24D2A-6B9A-2B04-A372-EC5D80C75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85259" y="3213458"/>
            <a:ext cx="3858663" cy="260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34D0C74-AFCE-D94B-6A9F-EB5933E37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53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910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F8D543-6978-7D9F-FF8C-98B5B65BB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Schall (106 dB Nabe) sowie allfälliger Infraschall beeinträchtigen Lebensqualität der Bevölkerung</a:t>
            </a:r>
          </a:p>
          <a:p>
            <a:pPr lvl="1"/>
            <a:endParaRPr lang="de-CH" dirty="0"/>
          </a:p>
          <a:p>
            <a:r>
              <a:rPr lang="de-CH" dirty="0"/>
              <a:t>Entwertung von Immobilien</a:t>
            </a:r>
          </a:p>
          <a:p>
            <a:pPr lvl="1"/>
            <a:r>
              <a:rPr lang="en-GB" dirty="0" err="1"/>
              <a:t>Tiefere</a:t>
            </a:r>
            <a:r>
              <a:rPr lang="en-GB" dirty="0"/>
              <a:t> </a:t>
            </a:r>
            <a:r>
              <a:rPr lang="en-GB" dirty="0" err="1"/>
              <a:t>Häuserpreise</a:t>
            </a:r>
            <a:r>
              <a:rPr lang="en-GB" dirty="0"/>
              <a:t> von 20-30% bis </a:t>
            </a:r>
            <a:r>
              <a:rPr lang="en-GB" dirty="0" err="1"/>
              <a:t>hin</a:t>
            </a:r>
            <a:r>
              <a:rPr lang="en-GB" dirty="0"/>
              <a:t>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Unverkäuflichkeit</a:t>
            </a:r>
            <a:endParaRPr lang="en-GB" dirty="0"/>
          </a:p>
          <a:p>
            <a:pPr lvl="1"/>
            <a:r>
              <a:rPr lang="en-GB" dirty="0"/>
              <a:t>Bei </a:t>
            </a:r>
            <a:r>
              <a:rPr lang="en-GB" b="1" dirty="0" err="1"/>
              <a:t>deutlich</a:t>
            </a:r>
            <a:r>
              <a:rPr lang="en-GB" dirty="0"/>
              <a:t> </a:t>
            </a:r>
            <a:r>
              <a:rPr lang="en-GB" dirty="0" err="1"/>
              <a:t>höheren</a:t>
            </a:r>
            <a:r>
              <a:rPr lang="en-GB" dirty="0"/>
              <a:t> </a:t>
            </a:r>
            <a:r>
              <a:rPr lang="en-GB" dirty="0" err="1"/>
              <a:t>Abständen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in der Schweiz</a:t>
            </a:r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AAFC3B-821B-8628-39BA-9B40F1AE6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Nachteile von Windkraftwerken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B58E0A-1F5C-41A3-6E79-4C9EE01EE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54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0194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Abstandsvorschriften</a:t>
            </a:r>
          </a:p>
        </p:txBody>
      </p:sp>
      <p:sp>
        <p:nvSpPr>
          <p:cNvPr id="7" name="Rechteck 6"/>
          <p:cNvSpPr/>
          <p:nvPr/>
        </p:nvSpPr>
        <p:spPr>
          <a:xfrm>
            <a:off x="1234294" y="4874506"/>
            <a:ext cx="3919892" cy="413184"/>
          </a:xfrm>
          <a:prstGeom prst="rect">
            <a:avLst/>
          </a:prstGeom>
          <a:pattFill prst="wdDn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>
              <a:latin typeface="Cambria" panose="020405030504060302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77972" y="3117433"/>
            <a:ext cx="153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latin typeface="Cambria" panose="02040503050406030204" pitchFamily="18" charset="0"/>
              </a:rPr>
              <a:t>240 m</a:t>
            </a:r>
          </a:p>
        </p:txBody>
      </p:sp>
      <p:sp>
        <p:nvSpPr>
          <p:cNvPr id="11" name="Textfeld 10"/>
          <p:cNvSpPr txBox="1"/>
          <p:nvPr/>
        </p:nvSpPr>
        <p:spPr>
          <a:xfrm rot="19022820">
            <a:off x="9948404" y="4143652"/>
            <a:ext cx="2040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latin typeface="Cambria" panose="02040503050406030204" pitchFamily="18" charset="0"/>
              </a:rPr>
              <a:t>Bayern</a:t>
            </a:r>
            <a:r>
              <a:rPr lang="de-CH" sz="2400" dirty="0">
                <a:latin typeface="Cambria" panose="02040503050406030204" pitchFamily="18" charset="0"/>
              </a:rPr>
              <a:t> (10H)</a:t>
            </a:r>
          </a:p>
          <a:p>
            <a:pPr algn="ctr"/>
            <a:r>
              <a:rPr lang="de-CH" sz="2400" dirty="0">
                <a:latin typeface="Cambria" panose="02040503050406030204" pitchFamily="18" charset="0"/>
              </a:rPr>
              <a:t>(bis 2022)</a:t>
            </a:r>
          </a:p>
        </p:txBody>
      </p:sp>
      <p:sp>
        <p:nvSpPr>
          <p:cNvPr id="12" name="Textfeld 11"/>
          <p:cNvSpPr txBox="1"/>
          <p:nvPr/>
        </p:nvSpPr>
        <p:spPr>
          <a:xfrm rot="19022820">
            <a:off x="4301052" y="2829319"/>
            <a:ext cx="6406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latin typeface="Cambria" panose="02040503050406030204" pitchFamily="18" charset="0"/>
              </a:rPr>
              <a:t>Baden-Württemberg</a:t>
            </a:r>
            <a:r>
              <a:rPr lang="de-CH" sz="2400" dirty="0">
                <a:latin typeface="Cambria" panose="02040503050406030204" pitchFamily="18" charset="0"/>
              </a:rPr>
              <a:t>, Basel-Land, Triengen LU</a:t>
            </a:r>
          </a:p>
        </p:txBody>
      </p:sp>
      <p:sp>
        <p:nvSpPr>
          <p:cNvPr id="13" name="Textfeld 12"/>
          <p:cNvSpPr txBox="1"/>
          <p:nvPr/>
        </p:nvSpPr>
        <p:spPr>
          <a:xfrm rot="19022820">
            <a:off x="5897945" y="3676416"/>
            <a:ext cx="380822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CH" sz="2400" b="1" dirty="0">
                <a:latin typeface="Cambria" panose="02040503050406030204" pitchFamily="18" charset="0"/>
              </a:rPr>
              <a:t>Hessen, Bayern (ab 2023)</a:t>
            </a:r>
          </a:p>
        </p:txBody>
      </p:sp>
      <p:sp>
        <p:nvSpPr>
          <p:cNvPr id="14" name="Textfeld 13"/>
          <p:cNvSpPr txBox="1"/>
          <p:nvPr/>
        </p:nvSpPr>
        <p:spPr>
          <a:xfrm rot="19022820">
            <a:off x="6779733" y="380614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 sz="2400" dirty="0">
              <a:latin typeface="Cambria" panose="020405030504060302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 rot="19022820">
            <a:off x="6833321" y="3547672"/>
            <a:ext cx="4211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latin typeface="Cambria" panose="02040503050406030204" pitchFamily="18" charset="0"/>
              </a:rPr>
              <a:t>Österreich</a:t>
            </a:r>
            <a:r>
              <a:rPr lang="de-CH" sz="2400" dirty="0">
                <a:latin typeface="Cambria" panose="02040503050406030204" pitchFamily="18" charset="0"/>
              </a:rPr>
              <a:t> (Niederösterreich)</a:t>
            </a:r>
          </a:p>
        </p:txBody>
      </p:sp>
      <p:sp>
        <p:nvSpPr>
          <p:cNvPr id="16" name="Textfeld 15"/>
          <p:cNvSpPr txBox="1"/>
          <p:nvPr/>
        </p:nvSpPr>
        <p:spPr>
          <a:xfrm rot="19022820">
            <a:off x="2015287" y="2529862"/>
            <a:ext cx="323460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733" b="1" dirty="0">
                <a:latin typeface="Cambria" panose="02040503050406030204" pitchFamily="18" charset="0"/>
              </a:rPr>
              <a:t>Schweiz (LSV)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2583477" y="4054285"/>
            <a:ext cx="0" cy="1177697"/>
          </a:xfrm>
          <a:prstGeom prst="straightConnector1">
            <a:avLst/>
          </a:prstGeom>
          <a:ln w="984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 rot="19022820">
            <a:off x="5102491" y="3434574"/>
            <a:ext cx="471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latin typeface="Cambria" panose="02040503050406030204" pitchFamily="18" charset="0"/>
              </a:rPr>
              <a:t>Dänemark</a:t>
            </a:r>
            <a:r>
              <a:rPr lang="de-CH" sz="2400" dirty="0">
                <a:latin typeface="Cambria" panose="02040503050406030204" pitchFamily="18" charset="0"/>
              </a:rPr>
              <a:t> (4H), </a:t>
            </a:r>
            <a:r>
              <a:rPr lang="de-CH" sz="2400" b="1" dirty="0">
                <a:latin typeface="Cambria" panose="02040503050406030204" pitchFamily="18" charset="0"/>
              </a:rPr>
              <a:t>Oberösterreich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574091" y="5479987"/>
            <a:ext cx="113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latin typeface="Cambria" panose="02040503050406030204" pitchFamily="18" charset="0"/>
              </a:rPr>
              <a:t>700 m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9502647" y="5479987"/>
            <a:ext cx="1440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latin typeface="Cambria" panose="02040503050406030204" pitchFamily="18" charset="0"/>
              </a:rPr>
              <a:t>2400 m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539890" y="5479987"/>
            <a:ext cx="144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latin typeface="Cambria" panose="02040503050406030204" pitchFamily="18" charset="0"/>
              </a:rPr>
              <a:t>1000 m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847114" y="5479987"/>
            <a:ext cx="1191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latin typeface="Cambria" panose="02040503050406030204" pitchFamily="18" charset="0"/>
              </a:rPr>
              <a:t>1200 m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808149" y="5479987"/>
            <a:ext cx="1496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latin typeface="Cambria" panose="02040503050406030204" pitchFamily="18" charset="0"/>
              </a:rPr>
              <a:t>Ca. 250 m</a:t>
            </a:r>
          </a:p>
        </p:txBody>
      </p:sp>
      <p:cxnSp>
        <p:nvCxnSpPr>
          <p:cNvPr id="26" name="Gerader Verbinder 25"/>
          <p:cNvCxnSpPr>
            <a:cxnSpLocks/>
          </p:cNvCxnSpPr>
          <p:nvPr/>
        </p:nvCxnSpPr>
        <p:spPr>
          <a:xfrm>
            <a:off x="2568245" y="5258330"/>
            <a:ext cx="0" cy="248199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>
            <a:cxnSpLocks/>
          </p:cNvCxnSpPr>
          <p:nvPr/>
        </p:nvCxnSpPr>
        <p:spPr>
          <a:xfrm>
            <a:off x="5143864" y="5260987"/>
            <a:ext cx="0" cy="248199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>
            <a:cxnSpLocks/>
          </p:cNvCxnSpPr>
          <p:nvPr/>
        </p:nvCxnSpPr>
        <p:spPr>
          <a:xfrm>
            <a:off x="6397096" y="5287691"/>
            <a:ext cx="0" cy="248199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>
            <a:cxnSpLocks/>
          </p:cNvCxnSpPr>
          <p:nvPr/>
        </p:nvCxnSpPr>
        <p:spPr>
          <a:xfrm>
            <a:off x="7441109" y="5290503"/>
            <a:ext cx="0" cy="248199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>
            <a:cxnSpLocks/>
          </p:cNvCxnSpPr>
          <p:nvPr/>
        </p:nvCxnSpPr>
        <p:spPr>
          <a:xfrm>
            <a:off x="1234295" y="5382432"/>
            <a:ext cx="7243783" cy="0"/>
          </a:xfrm>
          <a:prstGeom prst="straightConnector1">
            <a:avLst/>
          </a:prstGeom>
          <a:ln w="635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>
            <a:cxnSpLocks/>
          </p:cNvCxnSpPr>
          <p:nvPr/>
        </p:nvCxnSpPr>
        <p:spPr>
          <a:xfrm>
            <a:off x="10198089" y="5266099"/>
            <a:ext cx="0" cy="248199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/>
          <p:cNvCxnSpPr>
            <a:cxnSpLocks/>
          </p:cNvCxnSpPr>
          <p:nvPr/>
        </p:nvCxnSpPr>
        <p:spPr>
          <a:xfrm>
            <a:off x="5674644" y="5274062"/>
            <a:ext cx="0" cy="248199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 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35" y="3735871"/>
            <a:ext cx="1025906" cy="1646559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E35D2211-BE44-4BA8-79D5-47234AAA9FF4}"/>
              </a:ext>
            </a:extLst>
          </p:cNvPr>
          <p:cNvCxnSpPr>
            <a:cxnSpLocks/>
            <a:endCxn id="27" idx="0"/>
          </p:cNvCxnSpPr>
          <p:nvPr/>
        </p:nvCxnSpPr>
        <p:spPr>
          <a:xfrm flipH="1" flipV="1">
            <a:off x="839788" y="3735871"/>
            <a:ext cx="1743689" cy="1598029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6D254CFF-00D0-1213-8002-4919DED90BE5}"/>
              </a:ext>
            </a:extLst>
          </p:cNvPr>
          <p:cNvCxnSpPr>
            <a:cxnSpLocks/>
          </p:cNvCxnSpPr>
          <p:nvPr/>
        </p:nvCxnSpPr>
        <p:spPr>
          <a:xfrm>
            <a:off x="8478078" y="5382430"/>
            <a:ext cx="1720011" cy="0"/>
          </a:xfrm>
          <a:prstGeom prst="straightConnector1">
            <a:avLst/>
          </a:prstGeom>
          <a:ln w="6350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liennummernplatzhalter 31">
            <a:extLst>
              <a:ext uri="{FF2B5EF4-FFF2-40B4-BE49-F238E27FC236}">
                <a16:creationId xmlns:a16="http://schemas.microsoft.com/office/drawing/2014/main" id="{EE809781-4042-60CE-FA4E-0A893C589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55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3959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759DF2-B693-CC6C-CD12-3E990D51E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Optische Bedrängung (Überhangeffekte)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ECA02DCC-0FED-7CDE-52BF-8D301F7B22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350" y="5267325"/>
            <a:ext cx="107972" cy="254948"/>
          </a:xfrm>
        </p:spPr>
      </p:pic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712B4564-7D3F-1580-C6C4-FCFBABC5E7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CH" dirty="0"/>
              <a:t>Vorderhaus</a:t>
            </a:r>
          </a:p>
          <a:p>
            <a:r>
              <a:rPr lang="de-CH" dirty="0"/>
              <a:t>Dorf Teufen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0AC60DA-C5D8-B3BE-1452-B040F8E99C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035" y="2011847"/>
            <a:ext cx="1025906" cy="1646559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A6D9E7B3-D2CB-137D-60D8-EF0DBDEEADFF}"/>
              </a:ext>
            </a:extLst>
          </p:cNvPr>
          <p:cNvCxnSpPr>
            <a:cxnSpLocks/>
            <a:endCxn id="4" idx="0"/>
          </p:cNvCxnSpPr>
          <p:nvPr/>
        </p:nvCxnSpPr>
        <p:spPr>
          <a:xfrm flipH="1" flipV="1">
            <a:off x="3201988" y="2011847"/>
            <a:ext cx="2519362" cy="3255478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8B967942-7577-C275-2CB9-CB22748EB284}"/>
              </a:ext>
            </a:extLst>
          </p:cNvPr>
          <p:cNvSpPr/>
          <p:nvPr/>
        </p:nvSpPr>
        <p:spPr>
          <a:xfrm>
            <a:off x="838200" y="3666617"/>
            <a:ext cx="6515100" cy="1855656"/>
          </a:xfrm>
          <a:custGeom>
            <a:avLst/>
            <a:gdLst>
              <a:gd name="connsiteX0" fmla="*/ 0 w 4200525"/>
              <a:gd name="connsiteY0" fmla="*/ 543433 h 1698379"/>
              <a:gd name="connsiteX1" fmla="*/ 819150 w 4200525"/>
              <a:gd name="connsiteY1" fmla="*/ 191008 h 1698379"/>
              <a:gd name="connsiteX2" fmla="*/ 1562100 w 4200525"/>
              <a:gd name="connsiteY2" fmla="*/ 67183 h 1698379"/>
              <a:gd name="connsiteX3" fmla="*/ 2047875 w 4200525"/>
              <a:gd name="connsiteY3" fmla="*/ 508 h 1698379"/>
              <a:gd name="connsiteX4" fmla="*/ 2533650 w 4200525"/>
              <a:gd name="connsiteY4" fmla="*/ 57658 h 1698379"/>
              <a:gd name="connsiteX5" fmla="*/ 2743200 w 4200525"/>
              <a:gd name="connsiteY5" fmla="*/ 362458 h 1698379"/>
              <a:gd name="connsiteX6" fmla="*/ 3257550 w 4200525"/>
              <a:gd name="connsiteY6" fmla="*/ 867283 h 1698379"/>
              <a:gd name="connsiteX7" fmla="*/ 3714750 w 4200525"/>
              <a:gd name="connsiteY7" fmla="*/ 1238758 h 1698379"/>
              <a:gd name="connsiteX8" fmla="*/ 4019550 w 4200525"/>
              <a:gd name="connsiteY8" fmla="*/ 1648333 h 1698379"/>
              <a:gd name="connsiteX9" fmla="*/ 4200525 w 4200525"/>
              <a:gd name="connsiteY9" fmla="*/ 1676908 h 1698379"/>
              <a:gd name="connsiteX0" fmla="*/ 0 w 7362825"/>
              <a:gd name="connsiteY0" fmla="*/ 543433 h 1916629"/>
              <a:gd name="connsiteX1" fmla="*/ 819150 w 7362825"/>
              <a:gd name="connsiteY1" fmla="*/ 191008 h 1916629"/>
              <a:gd name="connsiteX2" fmla="*/ 1562100 w 7362825"/>
              <a:gd name="connsiteY2" fmla="*/ 67183 h 1916629"/>
              <a:gd name="connsiteX3" fmla="*/ 2047875 w 7362825"/>
              <a:gd name="connsiteY3" fmla="*/ 508 h 1916629"/>
              <a:gd name="connsiteX4" fmla="*/ 2533650 w 7362825"/>
              <a:gd name="connsiteY4" fmla="*/ 57658 h 1916629"/>
              <a:gd name="connsiteX5" fmla="*/ 2743200 w 7362825"/>
              <a:gd name="connsiteY5" fmla="*/ 362458 h 1916629"/>
              <a:gd name="connsiteX6" fmla="*/ 3257550 w 7362825"/>
              <a:gd name="connsiteY6" fmla="*/ 867283 h 1916629"/>
              <a:gd name="connsiteX7" fmla="*/ 3714750 w 7362825"/>
              <a:gd name="connsiteY7" fmla="*/ 1238758 h 1916629"/>
              <a:gd name="connsiteX8" fmla="*/ 4019550 w 7362825"/>
              <a:gd name="connsiteY8" fmla="*/ 1648333 h 1916629"/>
              <a:gd name="connsiteX9" fmla="*/ 7362825 w 7362825"/>
              <a:gd name="connsiteY9" fmla="*/ 1915033 h 1916629"/>
              <a:gd name="connsiteX0" fmla="*/ 0 w 6515100"/>
              <a:gd name="connsiteY0" fmla="*/ 543433 h 1831826"/>
              <a:gd name="connsiteX1" fmla="*/ 819150 w 6515100"/>
              <a:gd name="connsiteY1" fmla="*/ 191008 h 1831826"/>
              <a:gd name="connsiteX2" fmla="*/ 1562100 w 6515100"/>
              <a:gd name="connsiteY2" fmla="*/ 67183 h 1831826"/>
              <a:gd name="connsiteX3" fmla="*/ 2047875 w 6515100"/>
              <a:gd name="connsiteY3" fmla="*/ 508 h 1831826"/>
              <a:gd name="connsiteX4" fmla="*/ 2533650 w 6515100"/>
              <a:gd name="connsiteY4" fmla="*/ 57658 h 1831826"/>
              <a:gd name="connsiteX5" fmla="*/ 2743200 w 6515100"/>
              <a:gd name="connsiteY5" fmla="*/ 362458 h 1831826"/>
              <a:gd name="connsiteX6" fmla="*/ 3257550 w 6515100"/>
              <a:gd name="connsiteY6" fmla="*/ 867283 h 1831826"/>
              <a:gd name="connsiteX7" fmla="*/ 3714750 w 6515100"/>
              <a:gd name="connsiteY7" fmla="*/ 1238758 h 1831826"/>
              <a:gd name="connsiteX8" fmla="*/ 4019550 w 6515100"/>
              <a:gd name="connsiteY8" fmla="*/ 1648333 h 1831826"/>
              <a:gd name="connsiteX9" fmla="*/ 6515100 w 6515100"/>
              <a:gd name="connsiteY9" fmla="*/ 1829308 h 1831826"/>
              <a:gd name="connsiteX0" fmla="*/ 0 w 6515100"/>
              <a:gd name="connsiteY0" fmla="*/ 543433 h 1855656"/>
              <a:gd name="connsiteX1" fmla="*/ 819150 w 6515100"/>
              <a:gd name="connsiteY1" fmla="*/ 191008 h 1855656"/>
              <a:gd name="connsiteX2" fmla="*/ 1562100 w 6515100"/>
              <a:gd name="connsiteY2" fmla="*/ 67183 h 1855656"/>
              <a:gd name="connsiteX3" fmla="*/ 2047875 w 6515100"/>
              <a:gd name="connsiteY3" fmla="*/ 508 h 1855656"/>
              <a:gd name="connsiteX4" fmla="*/ 2533650 w 6515100"/>
              <a:gd name="connsiteY4" fmla="*/ 57658 h 1855656"/>
              <a:gd name="connsiteX5" fmla="*/ 2743200 w 6515100"/>
              <a:gd name="connsiteY5" fmla="*/ 362458 h 1855656"/>
              <a:gd name="connsiteX6" fmla="*/ 3257550 w 6515100"/>
              <a:gd name="connsiteY6" fmla="*/ 867283 h 1855656"/>
              <a:gd name="connsiteX7" fmla="*/ 3714750 w 6515100"/>
              <a:gd name="connsiteY7" fmla="*/ 1238758 h 1855656"/>
              <a:gd name="connsiteX8" fmla="*/ 4619625 w 6515100"/>
              <a:gd name="connsiteY8" fmla="*/ 1810258 h 1855656"/>
              <a:gd name="connsiteX9" fmla="*/ 6515100 w 6515100"/>
              <a:gd name="connsiteY9" fmla="*/ 1829308 h 185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15100" h="1855656">
                <a:moveTo>
                  <a:pt x="0" y="543433"/>
                </a:moveTo>
                <a:cubicBezTo>
                  <a:pt x="279400" y="406908"/>
                  <a:pt x="558800" y="270383"/>
                  <a:pt x="819150" y="191008"/>
                </a:cubicBezTo>
                <a:cubicBezTo>
                  <a:pt x="1079500" y="111633"/>
                  <a:pt x="1357313" y="98933"/>
                  <a:pt x="1562100" y="67183"/>
                </a:cubicBezTo>
                <a:cubicBezTo>
                  <a:pt x="1766887" y="35433"/>
                  <a:pt x="1885950" y="2095"/>
                  <a:pt x="2047875" y="508"/>
                </a:cubicBezTo>
                <a:cubicBezTo>
                  <a:pt x="2209800" y="-1080"/>
                  <a:pt x="2417763" y="-2667"/>
                  <a:pt x="2533650" y="57658"/>
                </a:cubicBezTo>
                <a:cubicBezTo>
                  <a:pt x="2649537" y="117983"/>
                  <a:pt x="2622550" y="227521"/>
                  <a:pt x="2743200" y="362458"/>
                </a:cubicBezTo>
                <a:cubicBezTo>
                  <a:pt x="2863850" y="497395"/>
                  <a:pt x="3095625" y="721233"/>
                  <a:pt x="3257550" y="867283"/>
                </a:cubicBezTo>
                <a:cubicBezTo>
                  <a:pt x="3419475" y="1013333"/>
                  <a:pt x="3487738" y="1081596"/>
                  <a:pt x="3714750" y="1238758"/>
                </a:cubicBezTo>
                <a:cubicBezTo>
                  <a:pt x="3941763" y="1395921"/>
                  <a:pt x="4538663" y="1737233"/>
                  <a:pt x="4619625" y="1810258"/>
                </a:cubicBezTo>
                <a:cubicBezTo>
                  <a:pt x="4700588" y="1883283"/>
                  <a:pt x="6465094" y="1851533"/>
                  <a:pt x="6515100" y="1829308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DCC456-3604-4C64-FA2F-EEDCD914F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56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467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ED08E7-1CED-4954-B6B4-59658B90E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Waldrodungen, Zufahrtswege</a:t>
            </a:r>
          </a:p>
        </p:txBody>
      </p:sp>
      <p:pic>
        <p:nvPicPr>
          <p:cNvPr id="4" name="Picture 2" descr="Luftaufnahme von Windrädern im Wald">
            <a:extLst>
              <a:ext uri="{FF2B5EF4-FFF2-40B4-BE49-F238E27FC236}">
                <a16:creationId xmlns:a16="http://schemas.microsoft.com/office/drawing/2014/main" id="{D60CFF8F-5536-2B95-65B3-756039845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360488"/>
            <a:ext cx="8204200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A388FFC-ACD3-DE83-4945-3C7F8B6B5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57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2079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7B9DF6-5CBA-C673-49BB-335885F99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Bau im Flachland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B95A12-2485-BA3D-4843-DE2AC5780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7E6F01-8E3A-5858-0FD9-FF1AE91DD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9788" y="1243765"/>
            <a:ext cx="5868000" cy="52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013AFE-BD39-A6C6-2854-7DCF67183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58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9195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BE36AB-6811-6440-33C3-D20C0157E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Bau in den Voralpen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7A6134-EB75-A1BD-576A-AC589EDEC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60488"/>
            <a:ext cx="6131861" cy="4816475"/>
          </a:xfrm>
        </p:spPr>
        <p:txBody>
          <a:bodyPr>
            <a:normAutofit/>
          </a:bodyPr>
          <a:lstStyle/>
          <a:p>
            <a:r>
              <a:rPr lang="de-CH" sz="2800" dirty="0"/>
              <a:t>Hohe </a:t>
            </a:r>
            <a:r>
              <a:rPr lang="de-CH" dirty="0"/>
              <a:t>Bau- und Erschliessungskosten</a:t>
            </a:r>
            <a:endParaRPr lang="de-CH" sz="2800" dirty="0"/>
          </a:p>
          <a:p>
            <a:r>
              <a:rPr lang="de-CH" dirty="0"/>
              <a:t>Strassen: Neubau oder massive Verbreiterungen und Verstärkungen nötig</a:t>
            </a:r>
          </a:p>
          <a:p>
            <a:r>
              <a:rPr lang="de-CH" dirty="0"/>
              <a:t>Starke Eingriffe in das Gelände</a:t>
            </a:r>
          </a:p>
          <a:p>
            <a:r>
              <a:rPr lang="de-CH" dirty="0"/>
              <a:t>Waldrodungen für Strassen</a:t>
            </a:r>
          </a:p>
          <a:p>
            <a:r>
              <a:rPr lang="de-CH" dirty="0"/>
              <a:t>Muss ganzjährig befahrbar sein (Winterdienst!)</a:t>
            </a:r>
          </a:p>
          <a:p>
            <a:r>
              <a:rPr lang="de-CH" dirty="0"/>
              <a:t>Montageplatz bleibt bestehen</a:t>
            </a:r>
          </a:p>
          <a:p>
            <a:r>
              <a:rPr lang="de-CH" dirty="0"/>
              <a:t>Quellen/Grundwasser!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A77A5EE-F9BF-9849-68F9-9A4B31E1C64A}"/>
              </a:ext>
            </a:extLst>
          </p:cNvPr>
          <p:cNvSpPr txBox="1"/>
          <p:nvPr/>
        </p:nvSpPr>
        <p:spPr>
          <a:xfrm>
            <a:off x="4917255" y="5498612"/>
            <a:ext cx="2052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solidFill>
                  <a:srgbClr val="FF0000"/>
                </a:solidFill>
              </a:rPr>
              <a:t>16’000 Tonnen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B0E422B-36FB-8A19-1AF2-AD45B09413AF}"/>
              </a:ext>
            </a:extLst>
          </p:cNvPr>
          <p:cNvSpPr txBox="1"/>
          <p:nvPr/>
        </p:nvSpPr>
        <p:spPr>
          <a:xfrm>
            <a:off x="3429000" y="5845434"/>
            <a:ext cx="3660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solidFill>
                  <a:srgbClr val="FF0000"/>
                </a:solidFill>
              </a:rPr>
              <a:t>1’000 – 2’000 Fahrten nötig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0B18364-6298-5501-C8C5-84EA8CA6EF47}"/>
              </a:ext>
            </a:extLst>
          </p:cNvPr>
          <p:cNvGrpSpPr/>
          <p:nvPr/>
        </p:nvGrpSpPr>
        <p:grpSpPr>
          <a:xfrm>
            <a:off x="6970061" y="519700"/>
            <a:ext cx="4026164" cy="5630061"/>
            <a:chOff x="6172202" y="1186263"/>
            <a:chExt cx="4026164" cy="5630061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A5F2A43-6560-6E1D-D9FA-D3CBC9E44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7834" y="1186263"/>
              <a:ext cx="3810532" cy="563006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758BB8F4-429A-CB65-CED4-1667DCACF5AE}"/>
                </a:ext>
              </a:extLst>
            </p:cNvPr>
            <p:cNvSpPr/>
            <p:nvPr/>
          </p:nvSpPr>
          <p:spPr>
            <a:xfrm>
              <a:off x="6172202" y="5988423"/>
              <a:ext cx="2353233" cy="349623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12436B87-F7E6-B82D-8FFD-BF29652A5AB9}"/>
                </a:ext>
              </a:extLst>
            </p:cNvPr>
            <p:cNvSpPr/>
            <p:nvPr/>
          </p:nvSpPr>
          <p:spPr>
            <a:xfrm>
              <a:off x="6602507" y="1825625"/>
              <a:ext cx="2353233" cy="514163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D53EBCB-0CD9-6836-6681-1E88E8600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59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8205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190D44C-AFCD-8487-BC7E-3D972CAFF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Besonders geeignete Windpark-Gebiete: </a:t>
            </a:r>
            <a:br>
              <a:rPr lang="de-CH" dirty="0"/>
            </a:br>
            <a:r>
              <a:rPr lang="de-CH" dirty="0"/>
              <a:t>2 Waldegg, 7 Honegg, 8 </a:t>
            </a:r>
            <a:r>
              <a:rPr lang="de-CH" dirty="0" err="1"/>
              <a:t>Gstalden</a:t>
            </a:r>
            <a:br>
              <a:rPr lang="de-CH" dirty="0"/>
            </a:br>
            <a:r>
              <a:rPr lang="de-CH" dirty="0"/>
              <a:t>Teufen: Gebiet ohne Nummer</a:t>
            </a:r>
            <a:br>
              <a:rPr lang="de-CH" dirty="0"/>
            </a:br>
            <a:endParaRPr lang="de-CH" dirty="0"/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3CCCC07D-38B3-1893-E9A2-101F4260D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664" y="1654712"/>
            <a:ext cx="11692671" cy="4246555"/>
          </a:xfr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B7B7CB3-6C41-70D2-D567-48022C81F4F3}"/>
              </a:ext>
            </a:extLst>
          </p:cNvPr>
          <p:cNvSpPr txBox="1"/>
          <p:nvPr/>
        </p:nvSpPr>
        <p:spPr>
          <a:xfrm>
            <a:off x="2665506" y="6026227"/>
            <a:ext cx="7899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/>
              <a:t>Karte vom Kanton AR: Eignungsgebiete </a:t>
            </a:r>
            <a:r>
              <a:rPr lang="de-CH" sz="2400" b="1" dirty="0" err="1"/>
              <a:t>Windernergie</a:t>
            </a:r>
            <a:endParaRPr lang="de-CH" sz="2400" b="1" dirty="0"/>
          </a:p>
        </p:txBody>
      </p:sp>
    </p:spTree>
    <p:extLst>
      <p:ext uri="{BB962C8B-B14F-4D97-AF65-F5344CB8AC3E}">
        <p14:creationId xmlns:p14="http://schemas.microsoft.com/office/powerpoint/2010/main" val="8910926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AAFC3B-821B-8628-39BA-9B40F1AE6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Negative Auswirkungen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F8D543-6978-7D9F-FF8C-98B5B65BB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5048250"/>
          </a:xfrm>
        </p:spPr>
        <p:txBody>
          <a:bodyPr>
            <a:normAutofit fontScale="92500" lnSpcReduction="20000"/>
          </a:bodyPr>
          <a:lstStyle/>
          <a:p>
            <a:r>
              <a:rPr lang="de-CH" sz="2800" dirty="0"/>
              <a:t>Bodenversiegelung für schwerlastfähige Zufahrtsstrassen und tonnenschwere Betonfundamente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Fundament: Ca. 20m Durchmesser, mehrere Meter tief - oder Pfahlgründung oder beides</a:t>
            </a:r>
          </a:p>
          <a:p>
            <a:r>
              <a:rPr lang="de-CH" dirty="0"/>
              <a:t>Insgesamt durchzogene Ökobilanz – abhängig von der ökologischen Qualität des Standortes</a:t>
            </a:r>
          </a:p>
          <a:p>
            <a:endParaRPr lang="de-CH" sz="2800" b="1" dirty="0"/>
          </a:p>
        </p:txBody>
      </p:sp>
      <p:pic>
        <p:nvPicPr>
          <p:cNvPr id="5" name="Grafik 4" descr="Ein Bild, das draußen, Baustelle enthält.&#10;&#10;Automatisch generierte Beschreibung">
            <a:extLst>
              <a:ext uri="{FF2B5EF4-FFF2-40B4-BE49-F238E27FC236}">
                <a16:creationId xmlns:a16="http://schemas.microsoft.com/office/drawing/2014/main" id="{B655D400-F444-009F-AE4F-D5DD1EFD40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21" y="2224318"/>
            <a:ext cx="3454254" cy="276340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E4DF4D-4930-79CF-1F4B-C5FB24F9C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1609" y="2340012"/>
            <a:ext cx="5295420" cy="264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C74574-12D9-A6FA-B97B-6050BDE9A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60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1002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80373E-F9B4-C3BE-4F6E-D24203894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Lichtverschmutzung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7A35A6-9F34-5B93-C3BE-22550F504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DD905B6-ECFC-432E-530C-8C48B8816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9788" y="1376775"/>
            <a:ext cx="10514013" cy="48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D2615D5-5D09-10BF-A65E-3C59B83D3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61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8918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771D36-15EF-4D27-BD4D-674607958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Massive Subventionen</a:t>
            </a:r>
          </a:p>
          <a:p>
            <a:r>
              <a:rPr lang="de-CH" dirty="0"/>
              <a:t>Investoren erhalten…</a:t>
            </a:r>
          </a:p>
          <a:p>
            <a:pPr lvl="1"/>
            <a:r>
              <a:rPr lang="de-CH" dirty="0"/>
              <a:t>entweder: 60% der </a:t>
            </a:r>
            <a:r>
              <a:rPr lang="de-CH" b="1" dirty="0"/>
              <a:t>Investitionskosten</a:t>
            </a:r>
          </a:p>
          <a:p>
            <a:pPr marL="457200" lvl="1" indent="0">
              <a:buNone/>
            </a:pPr>
            <a:r>
              <a:rPr lang="de-CH" dirty="0"/>
              <a:t>                               - oder -</a:t>
            </a:r>
          </a:p>
          <a:p>
            <a:pPr lvl="1"/>
            <a:r>
              <a:rPr lang="de-CH" dirty="0"/>
              <a:t>gleitende </a:t>
            </a:r>
            <a:r>
              <a:rPr lang="de-CH" b="1" dirty="0"/>
              <a:t>Marktprämie</a:t>
            </a:r>
            <a:r>
              <a:rPr lang="de-CH" dirty="0"/>
              <a:t> für Strompreise</a:t>
            </a:r>
          </a:p>
          <a:p>
            <a:pPr marL="0" indent="0">
              <a:buNone/>
            </a:pPr>
            <a:endParaRPr lang="de-CH" dirty="0"/>
          </a:p>
          <a:p>
            <a:pPr lvl="1"/>
            <a:endParaRPr lang="de-CH" dirty="0"/>
          </a:p>
          <a:p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FB1CFB-8BEE-4BB5-A91A-CC55D038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Nachteile von Windkraftwerken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B10B76C-5C07-EE15-0CE4-61FFE7E15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62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63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E3729F-80F8-2869-D60B-909C4CE13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Gleitende Marktprämie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CA64EC2-A692-FC33-7EA1-39EA5DA41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5546" y="1459358"/>
            <a:ext cx="8325622" cy="4614863"/>
          </a:xfrm>
        </p:spPr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FCCED87-4AE3-F466-7954-C9F1E853A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63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62051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757093-BD7B-44C5-A1FB-9EC4149FD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Schweiz: Sehr dicht besiedelt</a:t>
            </a:r>
            <a:endParaRPr lang="de-CH" dirty="0">
              <a:solidFill>
                <a:schemeClr val="accent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063AF5-8A1C-415B-A9EC-D8104A64E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de-CH" dirty="0"/>
              <a:t>Optimal wären Bergstandorte (Windaufkommen, Abstand)</a:t>
            </a:r>
          </a:p>
          <a:p>
            <a:pPr>
              <a:lnSpc>
                <a:spcPct val="120000"/>
              </a:lnSpc>
            </a:pPr>
            <a:r>
              <a:rPr lang="de-CH" dirty="0"/>
              <a:t>Erschliessung aber schwer möglich</a:t>
            </a:r>
          </a:p>
          <a:p>
            <a:pPr>
              <a:lnSpc>
                <a:spcPct val="120000"/>
              </a:lnSpc>
            </a:pPr>
            <a:r>
              <a:rPr lang="de-CH" dirty="0"/>
              <a:t>Kleinräumigkeit der Landschaft </a:t>
            </a:r>
            <a:r>
              <a:rPr lang="de-CH" dirty="0">
                <a:sym typeface="Wingdings" panose="05000000000000000000" pitchFamily="2" charset="2"/>
              </a:rPr>
              <a:t> beengte Platzverhältnisse</a:t>
            </a:r>
            <a:endParaRPr lang="de-CH" dirty="0"/>
          </a:p>
          <a:p>
            <a:pPr marL="0" indent="0">
              <a:lnSpc>
                <a:spcPct val="120000"/>
              </a:lnSpc>
              <a:buNone/>
            </a:pPr>
            <a:r>
              <a:rPr lang="de-CH" b="1" dirty="0"/>
              <a:t>Folge: Wahl von ungeeigneten Standorten</a:t>
            </a:r>
          </a:p>
          <a:p>
            <a:pPr marL="357708" indent="0">
              <a:lnSpc>
                <a:spcPct val="120000"/>
              </a:lnSpc>
              <a:buNone/>
            </a:pPr>
            <a:r>
              <a:rPr lang="de-CH" dirty="0">
                <a:sym typeface="Wingdings" panose="05000000000000000000" pitchFamily="2" charset="2"/>
              </a:rPr>
              <a:t>  Zu nahe an den Wohnbauten, daher Immissionen</a:t>
            </a:r>
          </a:p>
          <a:p>
            <a:pPr marL="814908" indent="-45720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de-CH" dirty="0"/>
              <a:t>Grosse und weit sichtbare Eingriffe ins Landschaftsbild</a:t>
            </a:r>
          </a:p>
          <a:p>
            <a:pPr marL="814908" indent="-45720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de-CH" b="1" dirty="0">
                <a:sym typeface="Wingdings" panose="05000000000000000000" pitchFamily="2" charset="2"/>
              </a:rPr>
              <a:t>Oft auch im Wald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de-CH" b="1" dirty="0">
                <a:sym typeface="Wingdings" panose="05000000000000000000" pitchFamily="2" charset="2"/>
              </a:rPr>
              <a:t>Massive </a:t>
            </a:r>
            <a:r>
              <a:rPr lang="de-CH" b="1" dirty="0"/>
              <a:t>Konflikte zwischen Energieerzeugung und Lebensqualität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de-CH" b="1" dirty="0"/>
              <a:t>Reduktion der Standortqualität</a:t>
            </a:r>
          </a:p>
          <a:p>
            <a:pPr>
              <a:lnSpc>
                <a:spcPct val="120000"/>
              </a:lnSpc>
            </a:pPr>
            <a:endParaRPr lang="de-CH" dirty="0"/>
          </a:p>
          <a:p>
            <a:pPr marL="0" indent="0">
              <a:lnSpc>
                <a:spcPct val="120000"/>
              </a:lnSpc>
              <a:buNone/>
            </a:pPr>
            <a:endParaRPr lang="de-CH" dirty="0"/>
          </a:p>
          <a:p>
            <a:pPr>
              <a:lnSpc>
                <a:spcPct val="120000"/>
              </a:lnSpc>
            </a:pPr>
            <a:endParaRPr lang="de-CH" dirty="0"/>
          </a:p>
          <a:p>
            <a:pPr>
              <a:lnSpc>
                <a:spcPct val="120000"/>
              </a:lnSpc>
            </a:pP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DC5F7F5-21AB-4646-D112-C44F2FFF0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64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2445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757093-BD7B-44C5-A1FB-9EC4149FD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500"/>
            <a:ext cx="10515600" cy="915988"/>
          </a:xfrm>
        </p:spPr>
        <p:txBody>
          <a:bodyPr>
            <a:normAutofit/>
          </a:bodyPr>
          <a:lstStyle/>
          <a:p>
            <a:r>
              <a:rPr lang="de-CH" dirty="0"/>
              <a:t>Lehren aus Corona / Siedlungsdruck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063AF5-8A1C-415B-A9EC-D8104A64E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rmAutofit/>
          </a:bodyPr>
          <a:lstStyle/>
          <a:p>
            <a:r>
              <a:rPr lang="de-CH" dirty="0"/>
              <a:t>Erkenntnis: Lebensqualität durch intakte Umwelt</a:t>
            </a:r>
          </a:p>
          <a:p>
            <a:r>
              <a:rPr lang="de-CH" dirty="0"/>
              <a:t>Siedlungsdruck in CH steigt</a:t>
            </a:r>
          </a:p>
          <a:p>
            <a:r>
              <a:rPr lang="de-CH" dirty="0"/>
              <a:t>Umso wichtiger: Intakte, ruhige Rückzugsorte</a:t>
            </a:r>
          </a:p>
          <a:p>
            <a:endParaRPr lang="de-CH" dirty="0"/>
          </a:p>
          <a:p>
            <a:pPr>
              <a:buFont typeface="Wingdings" panose="05000000000000000000" pitchFamily="2" charset="2"/>
              <a:buChar char="à"/>
            </a:pPr>
            <a:r>
              <a:rPr lang="de-CH" b="1" dirty="0">
                <a:sym typeface="Wingdings" panose="05000000000000000000" pitchFamily="2" charset="2"/>
              </a:rPr>
              <a:t>Bewusste Wertschätzung und Schutz von Erholungsoasen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CH" b="1" dirty="0">
                <a:sym typeface="Wingdings" panose="05000000000000000000" pitchFamily="2" charset="2"/>
              </a:rPr>
              <a:t>Appenzellerland = Landschaft</a:t>
            </a:r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4BB1D6-2800-A460-7314-74172CC6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65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4276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D7882-A18B-B0C7-B20F-122A4D74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Windkraftmythen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A8BCF7-F016-A97B-9FBC-E8BD0CDD8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b="1" dirty="0"/>
              <a:t>«Die Sonne und der Wind schickt keine Rechnung»</a:t>
            </a:r>
          </a:p>
          <a:p>
            <a:r>
              <a:rPr lang="de-CH" dirty="0"/>
              <a:t>Oder (fast peinlich):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Fakt: Windenergie ist in der Schweiz </a:t>
            </a:r>
            <a:r>
              <a:rPr lang="de-CH" b="1" dirty="0"/>
              <a:t>mindestens 3-4 Mal teurer </a:t>
            </a:r>
            <a:r>
              <a:rPr lang="de-CH" dirty="0"/>
              <a:t>als an guten Windstandorten in Europa</a:t>
            </a:r>
          </a:p>
          <a:p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13F5D8-5113-7DEE-EE41-C95E88383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554" y="1979058"/>
            <a:ext cx="3189872" cy="28998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C04724F-C34F-0858-60F5-CDF2BB4B7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304" y="2938406"/>
            <a:ext cx="2619741" cy="809738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D97BF-2A64-4673-A074-2541F8F42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66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256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D7882-A18B-B0C7-B20F-122A4D74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500"/>
            <a:ext cx="10515600" cy="915988"/>
          </a:xfrm>
        </p:spPr>
        <p:txBody>
          <a:bodyPr/>
          <a:lstStyle/>
          <a:p>
            <a:r>
              <a:rPr lang="de-CH" dirty="0"/>
              <a:t>Windkraftmythen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A8BCF7-F016-A97B-9FBC-E8BD0CDD8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rmAutofit/>
          </a:bodyPr>
          <a:lstStyle/>
          <a:p>
            <a:r>
              <a:rPr lang="de-CH" b="1" dirty="0"/>
              <a:t>«Windkraftanlagen brauchen keinen Platz»</a:t>
            </a:r>
          </a:p>
          <a:p>
            <a:endParaRPr lang="de-CH" dirty="0"/>
          </a:p>
          <a:p>
            <a:r>
              <a:rPr lang="de-CH" dirty="0"/>
              <a:t>Fakt ist:</a:t>
            </a:r>
          </a:p>
          <a:p>
            <a:pPr lvl="1"/>
            <a:r>
              <a:rPr lang="de-CH" dirty="0"/>
              <a:t>In dieser Aussage wird nur die Sockelfläche berücksichtigt</a:t>
            </a:r>
          </a:p>
          <a:p>
            <a:pPr lvl="1"/>
            <a:r>
              <a:rPr lang="de-CH" dirty="0"/>
              <a:t>Die Raumwirksamkeit und das Bauwerk ab Boden wird nicht mitgezählt</a:t>
            </a:r>
          </a:p>
          <a:p>
            <a:pPr lvl="1"/>
            <a:r>
              <a:rPr lang="de-CH" dirty="0"/>
              <a:t>Der Platzbedarf ist riesig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9C6804-380B-AC96-8270-E677B06A6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67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9126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D7882-A18B-B0C7-B20F-122A4D74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Windkraftmythen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A8BCF7-F016-A97B-9FBC-E8BD0CDD8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b="1" dirty="0"/>
              <a:t>«Moderne Schwachwindanlagen bringen auch viel Ertrag an windschwachen Schweizer Standorten»</a:t>
            </a:r>
          </a:p>
          <a:p>
            <a:endParaRPr lang="de-CH" dirty="0"/>
          </a:p>
          <a:p>
            <a:r>
              <a:rPr lang="de-CH" dirty="0"/>
              <a:t>Fakt ist:</a:t>
            </a:r>
          </a:p>
          <a:p>
            <a:pPr lvl="1"/>
            <a:r>
              <a:rPr lang="de-CH" dirty="0"/>
              <a:t>Die Energie im Wind ist definiert durch Luftdichte und Windgeschwindigkeit</a:t>
            </a:r>
          </a:p>
          <a:p>
            <a:pPr lvl="1"/>
            <a:r>
              <a:rPr lang="de-CH" dirty="0"/>
              <a:t>«Schwachwindanlagen» sind einfach viel grösser </a:t>
            </a:r>
            <a:r>
              <a:rPr lang="de-CH" dirty="0">
                <a:sym typeface="Wingdings" panose="05000000000000000000" pitchFamily="2" charset="2"/>
              </a:rPr>
              <a:t> noch grösseren Einfluss auf das Landschaftsbild</a:t>
            </a:r>
          </a:p>
          <a:p>
            <a:pPr lvl="1"/>
            <a:r>
              <a:rPr lang="de-CH" dirty="0">
                <a:sym typeface="Wingdings" panose="05000000000000000000" pitchFamily="2" charset="2"/>
              </a:rPr>
              <a:t>In der Physik gibt es (leider) keine Wunder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415897-269F-7B04-037A-ACD70F9C2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68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5303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D7882-A18B-B0C7-B20F-122A4D74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Windkraftmythen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A8BCF7-F016-A97B-9FBC-E8BD0CDD8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b="1" dirty="0"/>
              <a:t>«Lokale Wertschöpfung – das Geld bleibt hier»</a:t>
            </a:r>
          </a:p>
          <a:p>
            <a:endParaRPr lang="de-CH" dirty="0"/>
          </a:p>
          <a:p>
            <a:r>
              <a:rPr lang="de-CH" dirty="0"/>
              <a:t>Fakt ist:</a:t>
            </a:r>
          </a:p>
          <a:p>
            <a:pPr lvl="1"/>
            <a:r>
              <a:rPr lang="de-CH" dirty="0"/>
              <a:t>Es gibt keine schweizerischen Windkraftanlagenhersteller</a:t>
            </a:r>
          </a:p>
          <a:p>
            <a:pPr lvl="1"/>
            <a:r>
              <a:rPr lang="de-CH" dirty="0"/>
              <a:t>Hersteller: China, Deutschland, Dänemark, Spanien</a:t>
            </a:r>
          </a:p>
          <a:p>
            <a:pPr lvl="1"/>
            <a:r>
              <a:rPr lang="de-CH" dirty="0"/>
              <a:t>Risiko: China wird Weltmarktführer, Ersatzteile!?</a:t>
            </a:r>
          </a:p>
          <a:p>
            <a:pPr lvl="1"/>
            <a:r>
              <a:rPr lang="de-CH" dirty="0"/>
              <a:t>Lokale Unternehmen für Strassen, Stromleitungen, Waldabholzungen</a:t>
            </a:r>
          </a:p>
          <a:p>
            <a:pPr lvl="1"/>
            <a:r>
              <a:rPr lang="de-CH" dirty="0"/>
              <a:t>«Steuern der Windparkbetreiber»: Sind nur umverteilte Subventionen (Nullsummenspiel, keine Wertschöpfung)</a:t>
            </a:r>
          </a:p>
          <a:p>
            <a:pPr lvl="1"/>
            <a:r>
              <a:rPr lang="de-CH" dirty="0"/>
              <a:t>Lokaler Tages-Tourismus: Analog Autobahnen 1960…?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2333DA5-0614-08B8-42B2-F2A3AB0E2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69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5691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Luftfotografie, Luftbild, Vogelperspektive, Karte enthält.">
            <a:extLst>
              <a:ext uri="{FF2B5EF4-FFF2-40B4-BE49-F238E27FC236}">
                <a16:creationId xmlns:a16="http://schemas.microsoft.com/office/drawing/2014/main" id="{858743A3-F977-4568-6433-B09353E6E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77" y="1119188"/>
            <a:ext cx="11130009" cy="501332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6507D6B-2F8C-FB38-47DD-EEC366FE9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Einungszonen Windparks:  Waldegg SG No.37, </a:t>
            </a:r>
            <a:br>
              <a:rPr lang="de-CH" dirty="0"/>
            </a:br>
            <a:r>
              <a:rPr lang="de-CH" dirty="0"/>
              <a:t>Waldegg AR Nr. 2, Teufen ohne Nummer </a:t>
            </a:r>
            <a:br>
              <a:rPr lang="de-CH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190668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D7882-A18B-B0C7-B20F-122A4D74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Windkraftmythen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A8BCF7-F016-A97B-9FBC-E8BD0CDD8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b="1" dirty="0"/>
              <a:t>«Windkraft und Fotovoltaik ergänzen sich perfekt»</a:t>
            </a:r>
          </a:p>
          <a:p>
            <a:r>
              <a:rPr lang="de-CH" dirty="0"/>
              <a:t>«Windkraft liefert zwei Drittel im Winter, wenn die PV wenig liefert»</a:t>
            </a:r>
          </a:p>
          <a:p>
            <a:endParaRPr lang="de-CH" dirty="0"/>
          </a:p>
          <a:p>
            <a:r>
              <a:rPr lang="de-CH" dirty="0"/>
              <a:t>Fakt ist:</a:t>
            </a:r>
          </a:p>
          <a:p>
            <a:pPr lvl="1"/>
            <a:r>
              <a:rPr lang="de-CH" dirty="0"/>
              <a:t>CH: Wenig Wind, aber viel Sonne (Wallis = fast Sahara)</a:t>
            </a:r>
          </a:p>
          <a:p>
            <a:pPr lvl="1"/>
            <a:r>
              <a:rPr lang="de-CH" dirty="0"/>
              <a:t>Alpine PV-Anlagen liefern 50% des Ertrags im Winter</a:t>
            </a:r>
          </a:p>
          <a:p>
            <a:pPr lvl="1"/>
            <a:r>
              <a:rPr lang="de-CH" dirty="0"/>
              <a:t>Für 4 TWh/a wären 10 km</a:t>
            </a:r>
            <a:r>
              <a:rPr lang="de-CH" baseline="30000" dirty="0"/>
              <a:t>2</a:t>
            </a:r>
            <a:r>
              <a:rPr lang="de-CH" dirty="0"/>
              <a:t> PV Fläche nötig (ca. 3x3km) – in menschenleerem Gebiet möglich</a:t>
            </a:r>
          </a:p>
          <a:p>
            <a:pPr lvl="1"/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58671B-1AF9-DB1D-5D46-96CF36D4B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297" y="2152649"/>
            <a:ext cx="6673956" cy="3433763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E4E9A19-97C7-8E8D-ABF4-E956E30EF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70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8444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D7882-A18B-B0C7-B20F-122A4D74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Windkraftmythen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A8BCF7-F016-A97B-9FBC-E8BD0CDD8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b="1" dirty="0"/>
              <a:t>«Windkraft kann x Haushalte versorgen»</a:t>
            </a:r>
          </a:p>
          <a:p>
            <a:endParaRPr lang="de-CH" dirty="0"/>
          </a:p>
          <a:p>
            <a:r>
              <a:rPr lang="de-CH" dirty="0"/>
              <a:t>Fakt ist:</a:t>
            </a:r>
          </a:p>
          <a:p>
            <a:pPr lvl="1"/>
            <a:r>
              <a:rPr lang="de-CH" dirty="0"/>
              <a:t>Haushalte verbrauchen 1/3 des Strombedarfs</a:t>
            </a:r>
          </a:p>
          <a:p>
            <a:pPr lvl="1"/>
            <a:r>
              <a:rPr lang="de-CH" dirty="0"/>
              <a:t>«Versorgen» heisst: Bei Bedarf liefern. Das kann Windkraft nicht.</a:t>
            </a:r>
          </a:p>
          <a:p>
            <a:pPr lvl="1"/>
            <a:r>
              <a:rPr lang="de-CH" dirty="0"/>
              <a:t>Gemeint ist: «Die erzeugte Strommenge entspricht der verbrauchten Strommenge von x Haushalten»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A1691E-B404-4BEF-93D2-A6268597E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71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6647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BCDC4-40F8-A854-16B2-4E1FABE37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Fotovoltaik im Turbomodus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C27AA8-06B3-15A0-5CCF-37F89E74F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3" y="1585912"/>
            <a:ext cx="10515600" cy="4614863"/>
          </a:xfrm>
        </p:spPr>
        <p:txBody>
          <a:bodyPr/>
          <a:lstStyle/>
          <a:p>
            <a:r>
              <a:rPr lang="de-CH" dirty="0"/>
              <a:t>Zubau Windkraft harzt</a:t>
            </a:r>
          </a:p>
          <a:p>
            <a:r>
              <a:rPr lang="de-CH" dirty="0"/>
              <a:t>Zubau Fotovoltaik: Knapp 1 GW (</a:t>
            </a:r>
            <a:r>
              <a:rPr lang="de-CH" dirty="0" err="1"/>
              <a:t>peak</a:t>
            </a:r>
            <a:r>
              <a:rPr lang="de-CH" dirty="0"/>
              <a:t>) pro Jahr (entspricht ca. 1 TWh/a)</a:t>
            </a:r>
          </a:p>
          <a:p>
            <a:endParaRPr lang="de-CH" dirty="0"/>
          </a:p>
          <a:p>
            <a:pPr marL="536575" indent="-536575">
              <a:buFont typeface="Wingdings" panose="05000000000000000000" pitchFamily="2" charset="2"/>
              <a:buChar char="à"/>
            </a:pPr>
            <a:r>
              <a:rPr lang="de-CH" dirty="0">
                <a:sym typeface="Wingdings" panose="05000000000000000000" pitchFamily="2" charset="2"/>
              </a:rPr>
              <a:t>…und dies weitgehend problemlos</a:t>
            </a:r>
          </a:p>
          <a:p>
            <a:pPr marL="536575" indent="-536575">
              <a:buFont typeface="Wingdings" panose="05000000000000000000" pitchFamily="2" charset="2"/>
              <a:buChar char="à"/>
            </a:pPr>
            <a:r>
              <a:rPr lang="de-CH" dirty="0">
                <a:sym typeface="Wingdings" panose="05000000000000000000" pitchFamily="2" charset="2"/>
              </a:rPr>
              <a:t>Bau und Transport auch in unwegsamem Gelände problemlos möglich (Modulgewicht: 20kg)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ADF6D6E-E02A-D4DB-E874-2E00CD636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72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9102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44500"/>
            <a:ext cx="10515600" cy="915988"/>
          </a:xfrm>
        </p:spPr>
        <p:txBody>
          <a:bodyPr>
            <a:normAutofit/>
          </a:bodyPr>
          <a:lstStyle/>
          <a:p>
            <a:r>
              <a:rPr lang="de-CH" dirty="0"/>
              <a:t>Guter Standort: Windpark Gries, VS</a:t>
            </a:r>
          </a:p>
        </p:txBody>
      </p:sp>
      <p:pic>
        <p:nvPicPr>
          <p:cNvPr id="1026" name="Picture 2" descr="http://www.raonline.ch/images/edu/energy/vs_GriesWindpark16004.jpg">
            <a:extLst>
              <a:ext uri="{FF2B5EF4-FFF2-40B4-BE49-F238E27FC236}">
                <a16:creationId xmlns:a16="http://schemas.microsoft.com/office/drawing/2014/main" id="{34CF8E03-7155-4955-9C38-2B2E715E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312" y="1360488"/>
            <a:ext cx="8416797" cy="534048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8180DA39-0B48-422E-83A0-9382C71F471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411657" y="1532382"/>
            <a:ext cx="5133911" cy="1896618"/>
          </a:xfrm>
        </p:spPr>
        <p:txBody>
          <a:bodyPr/>
          <a:lstStyle/>
          <a:p>
            <a:r>
              <a:rPr lang="de-CH" dirty="0"/>
              <a:t>Menschenleere Gegend</a:t>
            </a:r>
          </a:p>
          <a:p>
            <a:r>
              <a:rPr lang="de-CH" dirty="0"/>
              <a:t>Stromtrassen bereits am Ort</a:t>
            </a:r>
          </a:p>
          <a:p>
            <a:r>
              <a:rPr lang="de-CH" dirty="0"/>
              <a:t>Erschliessung vorhanden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E85598C-AE5D-D340-05DF-31B54EE38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73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3414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44500"/>
            <a:ext cx="10515600" cy="915988"/>
          </a:xfrm>
        </p:spPr>
        <p:txBody>
          <a:bodyPr>
            <a:normAutofit/>
          </a:bodyPr>
          <a:lstStyle/>
          <a:p>
            <a:r>
              <a:rPr lang="de-CH" dirty="0"/>
              <a:t>Guter Standort: Anlage Haldenstein, GR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8572644-449F-473B-A9F8-A294F5BFB6C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989888" y="2114550"/>
            <a:ext cx="4202112" cy="4491038"/>
          </a:xfrm>
        </p:spPr>
        <p:txBody>
          <a:bodyPr/>
          <a:lstStyle/>
          <a:p>
            <a:r>
              <a:rPr lang="de-CH" dirty="0"/>
              <a:t>Vorbelasteter Standort</a:t>
            </a:r>
          </a:p>
          <a:p>
            <a:r>
              <a:rPr lang="de-CH" dirty="0"/>
              <a:t>Problemloser Zugang</a:t>
            </a:r>
          </a:p>
          <a:p>
            <a:r>
              <a:rPr lang="de-CH" dirty="0"/>
              <a:t>Geringe Sichtbarkeit</a:t>
            </a:r>
          </a:p>
          <a:p>
            <a:r>
              <a:rPr lang="de-CH" dirty="0"/>
              <a:t>Viel Abstand zum Dorf</a:t>
            </a:r>
          </a:p>
          <a:p>
            <a:endParaRPr lang="de-CH" dirty="0"/>
          </a:p>
          <a:p>
            <a:r>
              <a:rPr lang="de-CH" dirty="0"/>
              <a:t>Sehr gute Pilotanlage</a:t>
            </a:r>
          </a:p>
          <a:p>
            <a:r>
              <a:rPr lang="de-CH" dirty="0"/>
              <a:t>Volle Kostentransparenz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51" y="1980495"/>
            <a:ext cx="6695525" cy="475899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8118534-F0C3-7402-9651-FF4865F5F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74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0608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D18C8E-E186-5A14-53D4-A020D714D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Standort Haldenstein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9F46E06-37C4-A58C-29DD-BA9B0F88D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Trotz gutem Standort und KEV-Subventionen: Finanziell grosses Risiko</a:t>
            </a:r>
          </a:p>
          <a:p>
            <a:r>
              <a:rPr lang="de-CH" dirty="0"/>
              <a:t>Marktpreise 2019: Ca. 4-6 Rappen / kWh (aktuell höher)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Gestehungskosten Haldenstein: 15-16 Rappen / kWh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F1FB80-F37B-AEE8-8B3A-FEB4696E6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75</a:t>
            </a:fld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F6B430A-D240-4B6C-4C84-235601B763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76" y="3056503"/>
            <a:ext cx="6856938" cy="232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71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09526C-22D9-E83F-CEB2-FA6452A8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500"/>
            <a:ext cx="10515600" cy="91598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Warum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hierzulande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Windturbinen</a:t>
            </a:r>
            <a:r>
              <a:rPr lang="en-US" dirty="0"/>
              <a:t> </a:t>
            </a:r>
            <a:r>
              <a:rPr lang="en-US" dirty="0" err="1"/>
              <a:t>gebaut</a:t>
            </a:r>
            <a:r>
              <a:rPr lang="en-US" dirty="0"/>
              <a:t>?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2C1536-AF28-7BC5-82C1-47CA5CD62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Ein “</a:t>
            </a:r>
            <a:r>
              <a:rPr lang="en-US" dirty="0" err="1"/>
              <a:t>ökologisches</a:t>
            </a:r>
            <a:r>
              <a:rPr lang="en-US" dirty="0"/>
              <a:t>” </a:t>
            </a:r>
            <a:r>
              <a:rPr lang="en-US" dirty="0" err="1"/>
              <a:t>Zeichen</a:t>
            </a:r>
            <a:r>
              <a:rPr lang="en-US" dirty="0"/>
              <a:t> </a:t>
            </a:r>
            <a:r>
              <a:rPr lang="en-US" dirty="0" err="1"/>
              <a:t>setzen</a:t>
            </a:r>
            <a:endParaRPr lang="en-US" dirty="0"/>
          </a:p>
          <a:p>
            <a:pPr lvl="1"/>
            <a:r>
              <a:rPr lang="en-US" dirty="0" err="1"/>
              <a:t>Windturbinen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fälschlicherweise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“CO</a:t>
            </a:r>
            <a:r>
              <a:rPr lang="en-US" baseline="-25000" dirty="0"/>
              <a:t>2</a:t>
            </a:r>
            <a:r>
              <a:rPr lang="en-US" dirty="0"/>
              <a:t>-neutral” </a:t>
            </a:r>
            <a:r>
              <a:rPr lang="en-US" dirty="0" err="1"/>
              <a:t>betrachtet</a:t>
            </a:r>
            <a:endParaRPr lang="en-US" dirty="0"/>
          </a:p>
          <a:p>
            <a:pPr lvl="1"/>
            <a:r>
              <a:rPr lang="en-US" dirty="0"/>
              <a:t>“Symbol” für </a:t>
            </a:r>
            <a:r>
              <a:rPr lang="en-US" dirty="0" err="1"/>
              <a:t>Nachhaltigkeit</a:t>
            </a:r>
            <a:endParaRPr lang="en-US" dirty="0"/>
          </a:p>
          <a:p>
            <a:pPr lvl="1"/>
            <a:r>
              <a:rPr lang="en-US" dirty="0" err="1"/>
              <a:t>Politiker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 </a:t>
            </a:r>
            <a:r>
              <a:rPr lang="en-US" dirty="0" err="1"/>
              <a:t>zeigen</a:t>
            </a:r>
            <a:r>
              <a:rPr lang="en-US" dirty="0"/>
              <a:t>, </a:t>
            </a:r>
            <a:r>
              <a:rPr lang="en-US" dirty="0" err="1"/>
              <a:t>dass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 “</a:t>
            </a:r>
            <a:r>
              <a:rPr lang="en-US" dirty="0" err="1"/>
              <a:t>etwas</a:t>
            </a:r>
            <a:r>
              <a:rPr lang="en-US" dirty="0"/>
              <a:t> tun”</a:t>
            </a:r>
          </a:p>
          <a:p>
            <a:r>
              <a:rPr lang="en-US" dirty="0" err="1"/>
              <a:t>Viele</a:t>
            </a:r>
            <a:r>
              <a:rPr lang="en-US" dirty="0"/>
              <a:t> Menschen </a:t>
            </a:r>
            <a:r>
              <a:rPr lang="en-US" dirty="0" err="1"/>
              <a:t>kennen</a:t>
            </a:r>
            <a:r>
              <a:rPr lang="en-US" dirty="0"/>
              <a:t> das </a:t>
            </a:r>
            <a:r>
              <a:rPr lang="en-US" dirty="0" err="1"/>
              <a:t>geringe</a:t>
            </a:r>
            <a:r>
              <a:rPr lang="en-US" dirty="0"/>
              <a:t> </a:t>
            </a:r>
            <a:r>
              <a:rPr lang="en-US" dirty="0" err="1"/>
              <a:t>Produktions</a:t>
            </a:r>
            <a:r>
              <a:rPr lang="en-US" dirty="0"/>
              <a:t>-Potential und die </a:t>
            </a:r>
            <a:r>
              <a:rPr lang="en-US" dirty="0" err="1"/>
              <a:t>Grössenordnungen</a:t>
            </a:r>
            <a:r>
              <a:rPr lang="en-US" dirty="0"/>
              <a:t> </a:t>
            </a:r>
            <a:r>
              <a:rPr lang="en-US" dirty="0" err="1"/>
              <a:t>nicht</a:t>
            </a:r>
            <a:endParaRPr lang="en-US" dirty="0"/>
          </a:p>
          <a:p>
            <a:r>
              <a:rPr lang="en-US" dirty="0"/>
              <a:t>Angst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Strommangel</a:t>
            </a:r>
            <a:r>
              <a:rPr lang="en-US" dirty="0"/>
              <a:t> / </a:t>
            </a:r>
            <a:r>
              <a:rPr lang="en-US" dirty="0" err="1"/>
              <a:t>Politik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Panikmodus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9E58F8E-A65D-3A6C-1055-B51EBEC04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76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4911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09526C-22D9-E83F-CEB2-FA6452A8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500"/>
            <a:ext cx="10515600" cy="91598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Warum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hierzulande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Windturbinen</a:t>
            </a:r>
            <a:r>
              <a:rPr lang="en-US" dirty="0"/>
              <a:t> </a:t>
            </a:r>
            <a:r>
              <a:rPr lang="en-US" dirty="0" err="1"/>
              <a:t>gebaut</a:t>
            </a:r>
            <a:r>
              <a:rPr lang="en-US" dirty="0"/>
              <a:t>?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2C1536-AF28-7BC5-82C1-47CA5CD62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Es </a:t>
            </a:r>
            <a:r>
              <a:rPr lang="en-US" dirty="0" err="1"/>
              <a:t>gibt</a:t>
            </a:r>
            <a:r>
              <a:rPr lang="en-US" dirty="0"/>
              <a:t> </a:t>
            </a:r>
            <a:r>
              <a:rPr lang="en-US" dirty="0" err="1"/>
              <a:t>Gewinner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Stattliche</a:t>
            </a:r>
            <a:r>
              <a:rPr lang="en-US" dirty="0"/>
              <a:t> </a:t>
            </a:r>
            <a:r>
              <a:rPr lang="en-US" dirty="0" err="1"/>
              <a:t>Subventionen</a:t>
            </a:r>
            <a:r>
              <a:rPr lang="en-US" dirty="0"/>
              <a:t>, </a:t>
            </a:r>
            <a:r>
              <a:rPr lang="en-US" dirty="0" err="1"/>
              <a:t>dadurch</a:t>
            </a:r>
            <a:r>
              <a:rPr lang="en-US" dirty="0"/>
              <a:t> für </a:t>
            </a:r>
            <a:r>
              <a:rPr lang="en-US" dirty="0" err="1"/>
              <a:t>Betreiber</a:t>
            </a:r>
            <a:r>
              <a:rPr lang="en-US" dirty="0"/>
              <a:t> (</a:t>
            </a:r>
            <a:r>
              <a:rPr lang="en-US" dirty="0" err="1"/>
              <a:t>meist</a:t>
            </a:r>
            <a:r>
              <a:rPr lang="en-US" dirty="0"/>
              <a:t>)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Geschäft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Gewinn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KEV (</a:t>
            </a:r>
            <a:r>
              <a:rPr lang="en-US" dirty="0" err="1"/>
              <a:t>ausgelaufen</a:t>
            </a:r>
            <a:r>
              <a:rPr lang="en-US" dirty="0"/>
              <a:t>) = </a:t>
            </a:r>
            <a:r>
              <a:rPr lang="en-US" dirty="0" err="1"/>
              <a:t>Windkraftanlagen</a:t>
            </a:r>
            <a:r>
              <a:rPr lang="en-US" dirty="0"/>
              <a:t> </a:t>
            </a:r>
            <a:r>
              <a:rPr lang="en-US" dirty="0" err="1"/>
              <a:t>finanzierbar</a:t>
            </a:r>
            <a:r>
              <a:rPr lang="en-US" dirty="0"/>
              <a:t> (21.5 </a:t>
            </a:r>
            <a:r>
              <a:rPr lang="en-US" dirty="0" err="1"/>
              <a:t>Rappen</a:t>
            </a:r>
            <a:r>
              <a:rPr lang="en-US" dirty="0"/>
              <a:t> / kWh)</a:t>
            </a:r>
          </a:p>
          <a:p>
            <a:pPr lvl="2"/>
            <a:r>
              <a:rPr lang="en-US" dirty="0"/>
              <a:t>Neu 60% der </a:t>
            </a:r>
            <a:r>
              <a:rPr lang="en-US" dirty="0" err="1"/>
              <a:t>Investitionskosten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gleitende</a:t>
            </a:r>
            <a:r>
              <a:rPr lang="en-US" dirty="0"/>
              <a:t> </a:t>
            </a:r>
            <a:r>
              <a:rPr lang="en-US" dirty="0" err="1"/>
              <a:t>Marktprämie</a:t>
            </a:r>
            <a:endParaRPr lang="en-US" dirty="0"/>
          </a:p>
          <a:p>
            <a:pPr lvl="1"/>
            <a:r>
              <a:rPr lang="en-US" dirty="0" err="1"/>
              <a:t>Anlagehersteller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Produkte</a:t>
            </a:r>
            <a:r>
              <a:rPr lang="en-US" dirty="0"/>
              <a:t> (</a:t>
            </a:r>
            <a:r>
              <a:rPr lang="en-US" dirty="0" err="1"/>
              <a:t>Windturbinen</a:t>
            </a:r>
            <a:r>
              <a:rPr lang="en-US" dirty="0"/>
              <a:t>) </a:t>
            </a:r>
            <a:r>
              <a:rPr lang="en-US" dirty="0" err="1"/>
              <a:t>verkaufen</a:t>
            </a:r>
            <a:r>
              <a:rPr lang="en-US" dirty="0"/>
              <a:t>, </a:t>
            </a:r>
            <a:r>
              <a:rPr lang="en-US" dirty="0" err="1"/>
              <a:t>lukrative</a:t>
            </a:r>
            <a:r>
              <a:rPr lang="en-US" dirty="0"/>
              <a:t> </a:t>
            </a:r>
            <a:r>
              <a:rPr lang="en-US" dirty="0" err="1"/>
              <a:t>Serviceverträge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11948A-285C-87E8-4DD8-2AAE97E2C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77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1525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7FAE71-B429-995A-35B4-26823A95C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Alternativen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3DC3EC-CA59-1C18-8A95-716A76531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Fotovoltaik </a:t>
            </a:r>
            <a:r>
              <a:rPr lang="de-CH" dirty="0">
                <a:sym typeface="Wingdings" panose="05000000000000000000" pitchFamily="2" charset="2"/>
              </a:rPr>
              <a:t></a:t>
            </a:r>
            <a:r>
              <a:rPr lang="de-CH" dirty="0"/>
              <a:t> </a:t>
            </a:r>
            <a:r>
              <a:rPr lang="de-CH" dirty="0" err="1"/>
              <a:t>Bsp</a:t>
            </a:r>
            <a:r>
              <a:rPr lang="de-CH" dirty="0"/>
              <a:t>: Kanton AR: Häuser/Altbauten, Umfahrung Teufen, Stalldächer, auch alpine Freilandflächen?</a:t>
            </a:r>
          </a:p>
          <a:p>
            <a:r>
              <a:rPr lang="de-CH" dirty="0"/>
              <a:t>Verbrauchseinsparung (Effizienzmassnahmen sparen Strom und Kosten)</a:t>
            </a:r>
          </a:p>
          <a:p>
            <a:pPr lvl="1"/>
            <a:r>
              <a:rPr lang="de-CH" dirty="0"/>
              <a:t>Bausubstanz AR sanierungsbedürftig</a:t>
            </a:r>
          </a:p>
          <a:p>
            <a:r>
              <a:rPr lang="de-CH" dirty="0"/>
              <a:t>Geothermie</a:t>
            </a:r>
          </a:p>
          <a:p>
            <a:pPr lvl="1"/>
            <a:r>
              <a:rPr lang="de-CH" dirty="0"/>
              <a:t>Vernachlässigt (ES 2050: 4 TWh/a) </a:t>
            </a:r>
          </a:p>
          <a:p>
            <a:r>
              <a:rPr lang="de-CH" dirty="0"/>
              <a:t>Biomasse / Biogas</a:t>
            </a:r>
          </a:p>
          <a:p>
            <a:pPr lvl="1"/>
            <a:r>
              <a:rPr lang="de-CH" dirty="0"/>
              <a:t>Kanton verfügt über Rohstoffe</a:t>
            </a:r>
          </a:p>
          <a:p>
            <a:r>
              <a:rPr lang="de-CH" dirty="0"/>
              <a:t>Import von CO</a:t>
            </a:r>
            <a:r>
              <a:rPr lang="de-CH" baseline="-25000" dirty="0"/>
              <a:t>2</a:t>
            </a:r>
            <a:r>
              <a:rPr lang="de-CH" dirty="0"/>
              <a:t>-neutralen Energieträgern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964C7F-0F1F-6BA0-BCE0-B1AB0D70A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78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5930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D4A556-5CAD-A312-0A9D-E989E85DC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Zusammenfassung</a:t>
            </a:r>
            <a:endParaRPr lang="de-CH" dirty="0">
              <a:highlight>
                <a:srgbClr val="FFFF00"/>
              </a:highlight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F56A82-A6A0-DCF1-10CB-44D8367B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1"/>
            <a:ext cx="10515600" cy="1866900"/>
          </a:xfrm>
        </p:spPr>
        <p:txBody>
          <a:bodyPr>
            <a:normAutofit/>
          </a:bodyPr>
          <a:lstStyle/>
          <a:p>
            <a:r>
              <a:rPr lang="de-CH" dirty="0"/>
              <a:t>Windkraft bleibt in der dicht besiedelten Schweiz eine grosse Herausforderung (wenig Platz, wenig Wind, hohe Kosten)</a:t>
            </a:r>
          </a:p>
          <a:p>
            <a:r>
              <a:rPr lang="de-CH" dirty="0"/>
              <a:t>Der energetische Beitrag von Windkraft wird massiv überschätzt, die Schäden unterschätzt</a:t>
            </a:r>
          </a:p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22581C-0FA2-977B-467F-A1540941A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79</a:t>
            </a:fld>
            <a:endParaRPr lang="de-CH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60FEB8D4-6B0F-8D39-289A-B7E9996CA2F4}"/>
              </a:ext>
            </a:extLst>
          </p:cNvPr>
          <p:cNvSpPr txBox="1">
            <a:spLocks/>
          </p:cNvSpPr>
          <p:nvPr/>
        </p:nvSpPr>
        <p:spPr>
          <a:xfrm>
            <a:off x="839788" y="3628016"/>
            <a:ext cx="5259387" cy="2572759"/>
          </a:xfrm>
          <a:prstGeom prst="rect">
            <a:avLst/>
          </a:prstGeom>
          <a:solidFill>
            <a:srgbClr val="11FF7D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b="1" dirty="0"/>
              <a:t>Vorteile</a:t>
            </a:r>
          </a:p>
          <a:p>
            <a:r>
              <a:rPr lang="de-CH" dirty="0"/>
              <a:t>Lokale Stromerzeugung</a:t>
            </a:r>
          </a:p>
          <a:p>
            <a:r>
              <a:rPr lang="de-CH" dirty="0"/>
              <a:t>Relativ CO</a:t>
            </a:r>
            <a:r>
              <a:rPr lang="de-CH" baseline="-25000" dirty="0"/>
              <a:t>2</a:t>
            </a:r>
            <a:r>
              <a:rPr lang="de-CH" dirty="0"/>
              <a:t>-arm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1D2FB05-FFC2-DBA1-C26D-836427DB112B}"/>
              </a:ext>
            </a:extLst>
          </p:cNvPr>
          <p:cNvSpPr txBox="1">
            <a:spLocks/>
          </p:cNvSpPr>
          <p:nvPr/>
        </p:nvSpPr>
        <p:spPr>
          <a:xfrm>
            <a:off x="6092825" y="3628015"/>
            <a:ext cx="5259387" cy="2572759"/>
          </a:xfrm>
          <a:prstGeom prst="rect">
            <a:avLst/>
          </a:prstGeom>
          <a:solidFill>
            <a:srgbClr val="FF5353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b="1" dirty="0"/>
              <a:t>Nachteile</a:t>
            </a:r>
          </a:p>
          <a:p>
            <a:r>
              <a:rPr lang="de-CH" dirty="0"/>
              <a:t>Massive Eingriffe in Natur</a:t>
            </a:r>
          </a:p>
          <a:p>
            <a:r>
              <a:rPr lang="de-CH" dirty="0"/>
              <a:t>Lärm, Sichtbarkeit, Immobilienverluste</a:t>
            </a:r>
          </a:p>
          <a:p>
            <a:r>
              <a:rPr lang="de-CH" dirty="0"/>
              <a:t>Hohe Kosten</a:t>
            </a:r>
          </a:p>
        </p:txBody>
      </p:sp>
    </p:spTree>
    <p:extLst>
      <p:ext uri="{BB962C8B-B14F-4D97-AF65-F5344CB8AC3E}">
        <p14:creationId xmlns:p14="http://schemas.microsoft.com/office/powerpoint/2010/main" val="269577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8B937A2-FD35-C5F3-C3C7-F713517B5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Abstände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C71628-3E71-6144-7721-A67F72D0C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      Abstand zum Windpark-Gebiet Teufen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741CC2E-8182-1A1C-61B2-35631B956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980" y="874094"/>
            <a:ext cx="5829717" cy="578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582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5ABB89-3459-5806-1B74-72FA1F479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Ihre Möglichkeiten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784ACF-33C9-9EDA-8E17-A030B0CE8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Sie finden Windkraftwerke in Teufen gut:</a:t>
            </a:r>
            <a:endParaRPr lang="de-CH" dirty="0">
              <a:highlight>
                <a:srgbClr val="FFFF00"/>
              </a:highlight>
            </a:endParaRPr>
          </a:p>
          <a:p>
            <a:pPr lvl="1"/>
            <a:r>
              <a:rPr lang="de-CH" dirty="0"/>
              <a:t>Investieren Sie in Windkraftanlagen und werden Sie reich!</a:t>
            </a:r>
          </a:p>
          <a:p>
            <a:pPr lvl="1"/>
            <a:r>
              <a:rPr lang="de-CH" dirty="0">
                <a:sym typeface="Wingdings" panose="05000000000000000000" pitchFamily="2" charset="2"/>
              </a:rPr>
              <a:t>…allerdings: Anlage Haldenstein trotz bester Voraussetzungen finanziell am Limit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12BCD3-0862-CF4B-119D-E91D21E9A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pPr/>
              <a:t>80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8863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E847B-F1D8-02E2-74F6-AF998144C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500"/>
            <a:ext cx="10515600" cy="915988"/>
          </a:xfrm>
        </p:spPr>
        <p:txBody>
          <a:bodyPr/>
          <a:lstStyle/>
          <a:p>
            <a:r>
              <a:rPr lang="de-CH" dirty="0"/>
              <a:t>Werden Sie aktiv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852169-F458-9C5D-FDE6-D4D7A34E3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rmAutofit fontScale="92500" lnSpcReduction="10000"/>
          </a:bodyPr>
          <a:lstStyle/>
          <a:p>
            <a:r>
              <a:rPr lang="de-CH" dirty="0"/>
              <a:t>Werden Sie Mitglied bei uns – Sie erhalten die wichtigsten Informationen per Mail</a:t>
            </a:r>
          </a:p>
          <a:p>
            <a:r>
              <a:rPr lang="de-CH" dirty="0"/>
              <a:t>Teilnahme an Vernehmlassung zum neuen Richtplan SG (bis 30.09.23)</a:t>
            </a:r>
          </a:p>
          <a:p>
            <a:pPr lvl="1"/>
            <a:r>
              <a:rPr lang="de-CH" dirty="0">
                <a:hlinkClick r:id="rId3"/>
              </a:rPr>
              <a:t>https://www.freie-landschaft-sg.ch/richtplan</a:t>
            </a:r>
            <a:endParaRPr lang="de-CH" dirty="0"/>
          </a:p>
          <a:p>
            <a:r>
              <a:rPr lang="de-CH" dirty="0"/>
              <a:t>Teilnahme an Vernehmlassung zum neuen Richtplan AR (ab Herbst 2023)</a:t>
            </a:r>
          </a:p>
          <a:p>
            <a:r>
              <a:rPr lang="de-CH" dirty="0"/>
              <a:t>Gemeindeinitiative: Mindestabstand zu Wohngebäuden: Abstand von «4 x Höhe» im Baureglement</a:t>
            </a:r>
          </a:p>
          <a:p>
            <a:endParaRPr lang="de-CH" dirty="0"/>
          </a:p>
          <a:p>
            <a:r>
              <a:rPr lang="de-CH" b="1" dirty="0"/>
              <a:t>Risiko: Aushebelung der Gemeindeautonomie: Kantonaler Sondernutzungsplan</a:t>
            </a:r>
            <a:br>
              <a:rPr lang="de-CH" b="1" dirty="0"/>
            </a:br>
            <a:r>
              <a:rPr lang="de-CH" b="1" dirty="0">
                <a:sym typeface="Wingdings" panose="05000000000000000000" pitchFamily="2" charset="2"/>
              </a:rPr>
              <a:t> Keine Abstimmung in Teufen möglich!</a:t>
            </a:r>
          </a:p>
          <a:p>
            <a:pPr lvl="1"/>
            <a:endParaRPr lang="de-CH" dirty="0"/>
          </a:p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E194380-4E4B-88FE-D271-307BE8536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492875"/>
            <a:ext cx="839787" cy="365125"/>
          </a:xfrm>
        </p:spPr>
        <p:txBody>
          <a:bodyPr/>
          <a:lstStyle/>
          <a:p>
            <a:fld id="{1A47487E-A34F-430B-BE34-37D7B6C95455}" type="slidenum">
              <a:rPr lang="de-CH" smtClean="0"/>
              <a:pPr/>
              <a:t>81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2228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70FB3-9AAC-6540-8406-13A2CFBC8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724400"/>
            <a:ext cx="10363200" cy="1421876"/>
          </a:xfrm>
        </p:spPr>
        <p:txBody>
          <a:bodyPr>
            <a:normAutofit/>
          </a:bodyPr>
          <a:lstStyle/>
          <a:p>
            <a:r>
              <a:rPr lang="de-CH" sz="4000" dirty="0"/>
              <a:t>Offene Diskussion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560749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B7B1EFC-8FBA-F8DA-3822-FA2C32E85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5556" y="-1503941"/>
            <a:ext cx="13046528" cy="978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16316B-6DEF-2F1E-ACB0-041307047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1122363"/>
            <a:ext cx="10512426" cy="2387600"/>
          </a:xfrm>
        </p:spPr>
        <p:txBody>
          <a:bodyPr>
            <a:normAutofit/>
          </a:bodyPr>
          <a:lstStyle/>
          <a:p>
            <a:r>
              <a:rPr lang="de-CH" sz="6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Besten Dank für Ihr Interesse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4FA51E-6F02-9068-CCE7-091765A6D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47487E-A34F-430B-BE34-37D7B6C95455}" type="slidenum">
              <a:rPr lang="de-CH" smtClean="0"/>
              <a:t>83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343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draußen, Himmel, Gras, Landschaft enthält.">
            <a:extLst>
              <a:ext uri="{FF2B5EF4-FFF2-40B4-BE49-F238E27FC236}">
                <a16:creationId xmlns:a16="http://schemas.microsoft.com/office/drawing/2014/main" id="{CADE1460-5AE4-D083-3FE5-4C56A0118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64" y="779041"/>
            <a:ext cx="11170396" cy="589064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E70360F-031F-C7AF-69B2-6DB8DDD7C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Teufen</a:t>
            </a:r>
          </a:p>
        </p:txBody>
      </p:sp>
    </p:spTree>
    <p:extLst>
      <p:ext uri="{BB962C8B-B14F-4D97-AF65-F5344CB8AC3E}">
        <p14:creationId xmlns:p14="http://schemas.microsoft.com/office/powerpoint/2010/main" val="3232889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6299"/>
        </a:solid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4392</Words>
  <Application>Microsoft Office PowerPoint</Application>
  <PresentationFormat>Breitbild</PresentationFormat>
  <Paragraphs>746</Paragraphs>
  <Slides>83</Slides>
  <Notes>83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83</vt:i4>
      </vt:variant>
    </vt:vector>
  </HeadingPairs>
  <TitlesOfParts>
    <vt:vector size="97" baseType="lpstr">
      <vt:lpstr>Dotum</vt:lpstr>
      <vt:lpstr>Arial</vt:lpstr>
      <vt:lpstr>Calibri</vt:lpstr>
      <vt:lpstr>Cambria</vt:lpstr>
      <vt:lpstr>Liberation Serif</vt:lpstr>
      <vt:lpstr>Open Sans</vt:lpstr>
      <vt:lpstr>Open Sans Semibold</vt:lpstr>
      <vt:lpstr>OpenSymbol</vt:lpstr>
      <vt:lpstr>Rubik</vt:lpstr>
      <vt:lpstr>Source Sans Pro</vt:lpstr>
      <vt:lpstr>Vattenfall Hall Display</vt:lpstr>
      <vt:lpstr>Wingdings</vt:lpstr>
      <vt:lpstr>Office Theme</vt:lpstr>
      <vt:lpstr>Office</vt:lpstr>
      <vt:lpstr>Windkraft in Teufen AR</vt:lpstr>
      <vt:lpstr>PRO LANDSCHAFT AR/AI</vt:lpstr>
      <vt:lpstr>Ablauf</vt:lpstr>
      <vt:lpstr>  Eignungsgebiet Windpark Teufen  Priorität 1</vt:lpstr>
      <vt:lpstr>Themenübersicht</vt:lpstr>
      <vt:lpstr>Besonders geeignete Windpark-Gebiete:  2 Waldegg, 7 Honegg, 8 Gstalden Teufen: Gebiet ohne Nummer </vt:lpstr>
      <vt:lpstr>Einungszonen Windparks:  Waldegg SG No.37,  Waldegg AR Nr. 2, Teufen ohne Nummer  </vt:lpstr>
      <vt:lpstr>      Abstand zum Windpark-Gebiet Teufen</vt:lpstr>
      <vt:lpstr>Teufen</vt:lpstr>
      <vt:lpstr>Blick vom Freudenberg</vt:lpstr>
      <vt:lpstr>Flugaufnahme Windpark Teufen / Waldegg </vt:lpstr>
      <vt:lpstr>Blick von St. Gallen</vt:lpstr>
      <vt:lpstr>Blick vom Vorderhaus</vt:lpstr>
      <vt:lpstr>Blick von St. Gallen – Rotmonten</vt:lpstr>
      <vt:lpstr>Blick von der Waldegg</vt:lpstr>
      <vt:lpstr>Blick von Speicher</vt:lpstr>
      <vt:lpstr>Teufen - Warum 1. Priorität?</vt:lpstr>
      <vt:lpstr>Ergebnisse Nutzwertanalyse AR und SG</vt:lpstr>
      <vt:lpstr>Eggen-Höhenweg ein wahrer Wanderklassiker</vt:lpstr>
      <vt:lpstr>Realität im Dorf Struth in Thüringen </vt:lpstr>
      <vt:lpstr>St. Brais</vt:lpstr>
      <vt:lpstr>PowerPoint-Präsentation</vt:lpstr>
      <vt:lpstr>DAS STROM 1x1  Elektrizitätsversorgung in der Schweiz  und der Einfluss der Windenergie</vt:lpstr>
      <vt:lpstr>Themenübersicht</vt:lpstr>
      <vt:lpstr>Was ist Strom?</vt:lpstr>
      <vt:lpstr>Was ist Strom?</vt:lpstr>
      <vt:lpstr>Was ist Strom?</vt:lpstr>
      <vt:lpstr>Was ist Energie?</vt:lpstr>
      <vt:lpstr>Woher kommt der Strom Das Verhältnis zu den WKA-Plänen der Regierung</vt:lpstr>
      <vt:lpstr>Woher kommt der Strom Das Verhältnis zu den WKA-Plänen der Regierung</vt:lpstr>
      <vt:lpstr>PowerPoint-Präsentation</vt:lpstr>
      <vt:lpstr> Kernaspekte der Windkraft</vt:lpstr>
      <vt:lpstr>Sachlichkeit</vt:lpstr>
      <vt:lpstr>Eignungsgebiete Windkraft AR</vt:lpstr>
      <vt:lpstr>Zeitlicher Ablauf</vt:lpstr>
      <vt:lpstr>Wie funktioniert eine Windkraftanlage?</vt:lpstr>
      <vt:lpstr>Windgeschwindigkeit &amp; Stromertrag</vt:lpstr>
      <vt:lpstr>Ohne Wind kein Strom</vt:lpstr>
      <vt:lpstr>Europäischer Windatlas (150m)</vt:lpstr>
      <vt:lpstr>Windverhältnisse in der Schweiz</vt:lpstr>
      <vt:lpstr>Intelligente Anordnung</vt:lpstr>
      <vt:lpstr>Windverhältnisse AR</vt:lpstr>
      <vt:lpstr>Leistungskennlinie</vt:lpstr>
      <vt:lpstr>Auslastung Windturbinen CH 2018</vt:lpstr>
      <vt:lpstr>Vergleich Offshore Windpark</vt:lpstr>
      <vt:lpstr>Immer grösser</vt:lpstr>
      <vt:lpstr>Wachstum ohne Grenzen</vt:lpstr>
      <vt:lpstr>Dimensionen</vt:lpstr>
      <vt:lpstr>Nutzen Windkraft Schweiz</vt:lpstr>
      <vt:lpstr>Vorteile von Windkraftwerken</vt:lpstr>
      <vt:lpstr>Nachteile von Windkraftwerken</vt:lpstr>
      <vt:lpstr>Nachteile von Windkraftwerken</vt:lpstr>
      <vt:lpstr>Nachteile von Windkraftwerken</vt:lpstr>
      <vt:lpstr>Nachteile von Windkraftwerken</vt:lpstr>
      <vt:lpstr>Abstandsvorschriften</vt:lpstr>
      <vt:lpstr>Optische Bedrängung (Überhangeffekte)</vt:lpstr>
      <vt:lpstr>Waldrodungen, Zufahrtswege</vt:lpstr>
      <vt:lpstr>Bau im Flachland</vt:lpstr>
      <vt:lpstr>Bau in den Voralpen</vt:lpstr>
      <vt:lpstr>Negative Auswirkungen</vt:lpstr>
      <vt:lpstr>Lichtverschmutzung</vt:lpstr>
      <vt:lpstr>Nachteile von Windkraftwerken</vt:lpstr>
      <vt:lpstr>Gleitende Marktprämie</vt:lpstr>
      <vt:lpstr>Schweiz: Sehr dicht besiedelt</vt:lpstr>
      <vt:lpstr>Lehren aus Corona / Siedlungsdruck</vt:lpstr>
      <vt:lpstr>Windkraftmythen</vt:lpstr>
      <vt:lpstr>Windkraftmythen</vt:lpstr>
      <vt:lpstr>Windkraftmythen</vt:lpstr>
      <vt:lpstr>Windkraftmythen</vt:lpstr>
      <vt:lpstr>Windkraftmythen</vt:lpstr>
      <vt:lpstr>Windkraftmythen</vt:lpstr>
      <vt:lpstr>Fotovoltaik im Turbomodus</vt:lpstr>
      <vt:lpstr>Guter Standort: Windpark Gries, VS</vt:lpstr>
      <vt:lpstr>Guter Standort: Anlage Haldenstein, GR</vt:lpstr>
      <vt:lpstr>Standort Haldenstein</vt:lpstr>
      <vt:lpstr>Warum werden hierzulande  Windturbinen gebaut?</vt:lpstr>
      <vt:lpstr>Warum werden hierzulande  Windturbinen gebaut?</vt:lpstr>
      <vt:lpstr>Alternativen</vt:lpstr>
      <vt:lpstr>Zusammenfassung</vt:lpstr>
      <vt:lpstr>Ihre Möglichkeiten</vt:lpstr>
      <vt:lpstr>Werden Sie aktiv</vt:lpstr>
      <vt:lpstr>Offene Diskussion</vt:lpstr>
      <vt:lpstr>Besten Dank für Ihr Interesse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2023-06-30T10:58:41Z</dcterms:created>
  <dcterms:modified xsi:type="dcterms:W3CDTF">2023-06-30T11:18:49Z</dcterms:modified>
</cp:coreProperties>
</file>