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saveSubsetFonts="1" autoCompressPictures="0">
  <p:sldMasterIdLst>
    <p:sldMasterId id="2147483662" r:id="rId1"/>
  </p:sldMasterIdLst>
  <p:notesMasterIdLst>
    <p:notesMasterId r:id="rId35"/>
  </p:notesMasterIdLst>
  <p:sldIdLst>
    <p:sldId id="256" r:id="rId2"/>
    <p:sldId id="287" r:id="rId3"/>
    <p:sldId id="289" r:id="rId4"/>
    <p:sldId id="290" r:id="rId5"/>
    <p:sldId id="293" r:id="rId6"/>
    <p:sldId id="384" r:id="rId7"/>
    <p:sldId id="385" r:id="rId8"/>
    <p:sldId id="386" r:id="rId9"/>
    <p:sldId id="387" r:id="rId10"/>
    <p:sldId id="294" r:id="rId11"/>
    <p:sldId id="295" r:id="rId12"/>
    <p:sldId id="296" r:id="rId13"/>
    <p:sldId id="297" r:id="rId14"/>
    <p:sldId id="349" r:id="rId15"/>
    <p:sldId id="299" r:id="rId16"/>
    <p:sldId id="348" r:id="rId17"/>
    <p:sldId id="322" r:id="rId18"/>
    <p:sldId id="327" r:id="rId19"/>
    <p:sldId id="323" r:id="rId20"/>
    <p:sldId id="325" r:id="rId21"/>
    <p:sldId id="326" r:id="rId22"/>
    <p:sldId id="328" r:id="rId23"/>
    <p:sldId id="312" r:id="rId24"/>
    <p:sldId id="329" r:id="rId25"/>
    <p:sldId id="331" r:id="rId26"/>
    <p:sldId id="390" r:id="rId27"/>
    <p:sldId id="332" r:id="rId28"/>
    <p:sldId id="391" r:id="rId29"/>
    <p:sldId id="334" r:id="rId30"/>
    <p:sldId id="337" r:id="rId31"/>
    <p:sldId id="340" r:id="rId32"/>
    <p:sldId id="341" r:id="rId33"/>
    <p:sldId id="342" r:id="rId34"/>
  </p:sldIdLst>
  <p:sldSz cx="9144000" cy="5143500" type="screen16x9"/>
  <p:notesSz cx="7099300" cy="10234613"/>
  <p:embeddedFontLst>
    <p:embeddedFont>
      <p:font typeface="Titillium Web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C618B"/>
    <a:srgbClr val="FF0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6B9204-A8B5-41F2-9CBA-C173E0D6C6C9}">
  <a:tblStyle styleId="{C06B9204-A8B5-41F2-9CBA-C173E0D6C6C9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60" autoAdjust="0"/>
    <p:restoredTop sz="81030" autoAdjust="0"/>
  </p:normalViewPr>
  <p:slideViewPr>
    <p:cSldViewPr snapToGrid="0" showGuides="1">
      <p:cViewPr varScale="1">
        <p:scale>
          <a:sx n="117" d="100"/>
          <a:sy n="117" d="100"/>
        </p:scale>
        <p:origin x="1764" y="90"/>
      </p:cViewPr>
      <p:guideLst>
        <p:guide orient="horz" pos="3072"/>
        <p:guide pos="2880"/>
        <p:guide orient="horz" pos="12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4764" y="8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9932" y="4861442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lIns="95484" tIns="95484" rIns="95484" bIns="95484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09932" y="4861442"/>
            <a:ext cx="5679439" cy="4605576"/>
          </a:xfrm>
          <a:prstGeom prst="rect">
            <a:avLst/>
          </a:prstGeom>
        </p:spPr>
        <p:txBody>
          <a:bodyPr lIns="95484" tIns="95484" rIns="95484" bIns="95484" anchor="t" anchorCtr="0">
            <a:noAutofit/>
          </a:bodyPr>
          <a:lstStyle/>
          <a:p>
            <a:endParaRPr lang="de-CH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00609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062" indent="-179062">
              <a:buFont typeface="Arial" panose="020B0604020202020204" pitchFamily="34" charset="0"/>
              <a:buChar char="•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33594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0626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5743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20120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4107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86131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10387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34880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6301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114132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97414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956224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11179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5567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82467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279947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823368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503862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1925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062" indent="-179062">
              <a:buFont typeface="Arial" panose="020B0604020202020204" pitchFamily="34" charset="0"/>
              <a:buChar char="•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9464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3263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9603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39567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761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43940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3093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rgbClr val="FF0040">
              <a:alpha val="81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579000" y="1920450"/>
            <a:ext cx="54300" cy="119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719138" y="1915625"/>
            <a:ext cx="7993062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r>
              <a:rPr lang="de-DE" dirty="0"/>
              <a:t>Titelmasterformat durch Klicken bearbeiten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386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background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0" y="0"/>
            <a:ext cx="2291999" cy="5143499"/>
          </a:xfrm>
          <a:prstGeom prst="rect">
            <a:avLst/>
          </a:prstGeom>
          <a:solidFill>
            <a:srgbClr val="FF0040">
              <a:alpha val="819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242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33300" y="4285675"/>
            <a:ext cx="8053499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360"/>
              </a:spcBef>
              <a:buSzPct val="100000"/>
              <a:buNone/>
              <a:defRPr sz="14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6" name="Shape 56"/>
          <p:cNvSpPr/>
          <p:nvPr/>
        </p:nvSpPr>
        <p:spPr>
          <a:xfrm>
            <a:off x="579000" y="4467900"/>
            <a:ext cx="54300" cy="6755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Rechteck 4"/>
          <p:cNvSpPr/>
          <p:nvPr userDrawn="1"/>
        </p:nvSpPr>
        <p:spPr>
          <a:xfrm>
            <a:off x="8307421" y="1"/>
            <a:ext cx="782278" cy="42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416599" y="76905"/>
            <a:ext cx="673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Titillium Web" panose="020B0604020202020204" charset="0"/>
              </a:defRPr>
            </a:lvl1pPr>
          </a:lstStyle>
          <a:p>
            <a:fld id="{3F50C2DF-722C-4461-987D-F19EB486D19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10313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9084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olo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0"/>
            <a:ext cx="9144000" cy="25934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902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2 columns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4012" y="488099"/>
            <a:ext cx="7988188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de-DE" dirty="0"/>
              <a:t>Titelmasterformat durch Klicken bearbeiten</a:t>
            </a:r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19138" y="1584700"/>
            <a:ext cx="3880294" cy="321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>
              <a:buFont typeface="Arial" panose="020B0604020202020204" pitchFamily="34" charset="0"/>
              <a:buChar char="•"/>
              <a:defRPr lang="de-DE" dirty="0" smtClean="0"/>
            </a:lvl1pPr>
            <a:lvl2pPr marL="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tabLst/>
              <a:defRPr/>
            </a:lvl2pPr>
          </a:lstStyle>
          <a:p>
            <a:pPr marL="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tabLst/>
              <a:defRPr/>
            </a:pPr>
            <a:r>
              <a:rPr lang="de-DE" dirty="0"/>
              <a:t>Formatvorlagen des Textmasters bearbeiten</a:t>
            </a:r>
          </a:p>
          <a:p>
            <a:pPr marL="0" lvl="1" indent="-285750">
              <a:spcBef>
                <a:spcPts val="0"/>
              </a:spcBef>
            </a:pPr>
            <a:endParaRPr lang="de-DE" dirty="0"/>
          </a:p>
        </p:txBody>
      </p:sp>
      <p:sp>
        <p:nvSpPr>
          <p:cNvPr id="30" name="Shape 30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28"/>
          <p:cNvSpPr txBox="1">
            <a:spLocks noGrp="1"/>
          </p:cNvSpPr>
          <p:nvPr>
            <p:ph type="body" idx="10"/>
          </p:nvPr>
        </p:nvSpPr>
        <p:spPr>
          <a:xfrm>
            <a:off x="4831906" y="1584700"/>
            <a:ext cx="3880294" cy="321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defRPr lang="de-DE" dirty="0" smtClean="0"/>
            </a:lvl1pPr>
            <a:lvl2pPr>
              <a:defRPr lang="de-DE" dirty="0" smtClean="0"/>
            </a:lvl2pPr>
          </a:lstStyle>
          <a:p>
            <a:pPr marL="180975" lvl="0" indent="-180975">
              <a:spcBef>
                <a:spcPts val="0"/>
              </a:spcBef>
            </a:pPr>
            <a:r>
              <a:rPr lang="de-DE" dirty="0"/>
              <a:t>Formatvorlagen des Textmasters bearbeiten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8307421" y="1"/>
            <a:ext cx="782278" cy="42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416599" y="76905"/>
            <a:ext cx="673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Titillium Web" panose="020B0604020202020204" charset="0"/>
              </a:defRPr>
            </a:lvl1pPr>
          </a:lstStyle>
          <a:p>
            <a:fld id="{3F50C2DF-722C-4461-987D-F19EB486D19C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" name="Shape 14"/>
          <p:cNvSpPr/>
          <p:nvPr/>
        </p:nvSpPr>
        <p:spPr>
          <a:xfrm>
            <a:off x="579000" y="1722000"/>
            <a:ext cx="54300" cy="136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719138" y="1519225"/>
            <a:ext cx="7993062" cy="1159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r>
              <a:rPr lang="de-DE" dirty="0"/>
              <a:t>Titelmasterformat durch Klicken bearbeiten</a:t>
            </a:r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719138" y="2763850"/>
            <a:ext cx="7993062" cy="45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000000"/>
              </a:buClr>
              <a:buNone/>
              <a:defRPr sz="240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9pPr>
          </a:lstStyle>
          <a:p>
            <a:r>
              <a:rPr lang="de-DE" dirty="0"/>
              <a:t>Formatvorlage des Untertitelmasters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51825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488">
          <p15:clr>
            <a:srgbClr val="FBAE40"/>
          </p15:clr>
        </p15:guide>
        <p15:guide id="4" pos="2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-9750"/>
            <a:ext cx="7726799" cy="51629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261050" y="1058150"/>
            <a:ext cx="5404499" cy="2744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3000" i="1">
                <a:solidFill>
                  <a:srgbClr val="FFFFFF"/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0" name="Shape 20"/>
          <p:cNvSpPr txBox="1"/>
          <p:nvPr/>
        </p:nvSpPr>
        <p:spPr>
          <a:xfrm>
            <a:off x="439873" y="742343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77141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+ 1 column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719138" y="422500"/>
            <a:ext cx="7993061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de-DE"/>
              <a:t>Titelmasterformat durch Klicken bearbeiten</a:t>
            </a: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19139" y="1586325"/>
            <a:ext cx="7993060" cy="314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>
              <a:buFont typeface="Arial" panose="020B0604020202020204" pitchFamily="34" charset="0"/>
              <a:buChar char="•"/>
              <a:defRPr lang="de-DE" sz="2000" dirty="0" smtClean="0"/>
            </a:lvl1pPr>
            <a:lvl2pPr marL="361950" indent="-180975">
              <a:buFont typeface="Arial" panose="020B0604020202020204" pitchFamily="34" charset="0"/>
              <a:buChar char="•"/>
              <a:defRPr/>
            </a:lvl2pPr>
          </a:lstStyle>
          <a:p>
            <a:pPr marL="180975" lvl="0" indent="-180975">
              <a:spcBef>
                <a:spcPts val="0"/>
              </a:spcBef>
            </a:pPr>
            <a:endParaRPr lang="de-DE" dirty="0"/>
          </a:p>
        </p:txBody>
      </p:sp>
      <p:sp>
        <p:nvSpPr>
          <p:cNvPr id="24" name="Shape 24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Rechteck 1"/>
          <p:cNvSpPr/>
          <p:nvPr userDrawn="1"/>
        </p:nvSpPr>
        <p:spPr>
          <a:xfrm>
            <a:off x="8307421" y="1"/>
            <a:ext cx="782278" cy="42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416599" y="76905"/>
            <a:ext cx="673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Titillium Web" panose="020B0604020202020204" charset="0"/>
              </a:defRPr>
            </a:lvl1pPr>
          </a:lstStyle>
          <a:p>
            <a:fld id="{3F50C2DF-722C-4461-987D-F19EB486D19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5887340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52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4012" y="488099"/>
            <a:ext cx="7988188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de-DE" dirty="0"/>
              <a:t>Titelmasterformat durch Klicken bearbeiten</a:t>
            </a:r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19138" y="1584700"/>
            <a:ext cx="3880294" cy="321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>
              <a:buFont typeface="Arial" panose="020B0604020202020204" pitchFamily="34" charset="0"/>
              <a:buChar char="•"/>
              <a:defRPr lang="de-DE" dirty="0" smtClean="0"/>
            </a:lvl1pPr>
            <a:lvl2pPr marL="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tabLst/>
              <a:defRPr/>
            </a:lvl2pPr>
          </a:lstStyle>
          <a:p>
            <a:pPr marL="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tabLst/>
              <a:defRPr/>
            </a:pPr>
            <a:r>
              <a:rPr lang="de-DE" dirty="0"/>
              <a:t>Formatvorlagen des Textmasters bearbeiten</a:t>
            </a:r>
          </a:p>
          <a:p>
            <a:pPr marL="0" lvl="1" indent="-285750">
              <a:spcBef>
                <a:spcPts val="0"/>
              </a:spcBef>
            </a:pPr>
            <a:endParaRPr lang="de-DE" dirty="0"/>
          </a:p>
        </p:txBody>
      </p:sp>
      <p:sp>
        <p:nvSpPr>
          <p:cNvPr id="30" name="Shape 30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28"/>
          <p:cNvSpPr txBox="1">
            <a:spLocks noGrp="1"/>
          </p:cNvSpPr>
          <p:nvPr>
            <p:ph type="body" idx="10"/>
          </p:nvPr>
        </p:nvSpPr>
        <p:spPr>
          <a:xfrm>
            <a:off x="4831906" y="1584700"/>
            <a:ext cx="3880294" cy="321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defRPr lang="de-DE" dirty="0" smtClean="0"/>
            </a:lvl1pPr>
            <a:lvl2pPr>
              <a:defRPr lang="de-DE" dirty="0" smtClean="0"/>
            </a:lvl2pPr>
          </a:lstStyle>
          <a:p>
            <a:pPr marL="180975" lvl="0" indent="-180975">
              <a:spcBef>
                <a:spcPts val="0"/>
              </a:spcBef>
            </a:pPr>
            <a:r>
              <a:rPr lang="de-DE" dirty="0"/>
              <a:t>Formatvorlagen des Textmasters bearbeiten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8307421" y="1"/>
            <a:ext cx="782278" cy="42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416599" y="76905"/>
            <a:ext cx="673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Titillium Web" panose="020B0604020202020204" charset="0"/>
              </a:defRPr>
            </a:lvl1pPr>
          </a:lstStyle>
          <a:p>
            <a:fld id="{3F50C2DF-722C-4461-987D-F19EB486D19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5959707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3 columns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19138" y="488099"/>
            <a:ext cx="7993062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de-DE" dirty="0"/>
              <a:t>Titelmasterformat durch Klicken bearbeiten</a:t>
            </a:r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19138" y="1610450"/>
            <a:ext cx="2257199" cy="3315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3361655" y="1610450"/>
            <a:ext cx="2634875" cy="3315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6455001" y="1610450"/>
            <a:ext cx="2257199" cy="3315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7" name="Shape 37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Rechteck 7"/>
          <p:cNvSpPr/>
          <p:nvPr userDrawn="1"/>
        </p:nvSpPr>
        <p:spPr>
          <a:xfrm>
            <a:off x="8307421" y="1"/>
            <a:ext cx="782278" cy="42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416599" y="76905"/>
            <a:ext cx="673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Titillium Web" panose="020B0604020202020204" charset="0"/>
              </a:defRPr>
            </a:lvl1pPr>
          </a:lstStyle>
          <a:p>
            <a:fld id="{3F50C2DF-722C-4461-987D-F19EB486D19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8393877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719138" y="422500"/>
            <a:ext cx="7993061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de-DE" dirty="0"/>
              <a:t>Titelmasterformat durch Klicken bearbeiten</a:t>
            </a:r>
            <a:endParaRPr dirty="0"/>
          </a:p>
        </p:txBody>
      </p:sp>
      <p:sp>
        <p:nvSpPr>
          <p:cNvPr id="41" name="Shape 41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Rechteck 4"/>
          <p:cNvSpPr/>
          <p:nvPr userDrawn="1"/>
        </p:nvSpPr>
        <p:spPr>
          <a:xfrm>
            <a:off x="8307421" y="1"/>
            <a:ext cx="782278" cy="42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416599" y="76905"/>
            <a:ext cx="673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Titillium Web" panose="020B0604020202020204" charset="0"/>
              </a:defRPr>
            </a:lvl1pPr>
          </a:lstStyle>
          <a:p>
            <a:fld id="{3F50C2DF-722C-4461-987D-F19EB486D19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9878961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colo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44424" y="422500"/>
            <a:ext cx="7867775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r>
              <a:rPr lang="de-DE" dirty="0"/>
              <a:t>Titelmasterformat durch Klicken bearbeiten</a:t>
            </a:r>
            <a:endParaRPr dirty="0"/>
          </a:p>
        </p:txBody>
      </p:sp>
      <p:sp>
        <p:nvSpPr>
          <p:cNvPr id="46" name="Shape 46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0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half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4578000" cy="51434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44424" y="422500"/>
            <a:ext cx="7867775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r>
              <a:rPr lang="de-DE" dirty="0"/>
              <a:t>Titelmasterformat durch Klicken bearbeiten</a:t>
            </a:r>
            <a:endParaRPr dirty="0"/>
          </a:p>
        </p:txBody>
      </p:sp>
      <p:sp>
        <p:nvSpPr>
          <p:cNvPr id="50" name="Shape 50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1" name="Shape 51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23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23798" y="431644"/>
            <a:ext cx="7988402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23798" y="1586325"/>
            <a:ext cx="7988402" cy="314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004E"/>
              </a:buClr>
              <a:buSzPct val="100000"/>
              <a:buFont typeface="Titillium Web"/>
              <a:buChar char="▪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480"/>
              </a:spcBef>
              <a:buClr>
                <a:srgbClr val="FF004E"/>
              </a:buClr>
              <a:buSzPct val="100000"/>
              <a:buFont typeface="Titillium Web"/>
              <a:buChar char="▫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480"/>
              </a:spcBef>
              <a:buClr>
                <a:srgbClr val="FF004E"/>
              </a:buClr>
              <a:buSzPct val="100000"/>
              <a:buFont typeface="Titillium Web"/>
              <a:buChar char="▸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▪"/>
              <a:tabLst/>
              <a:defRPr/>
            </a:pPr>
            <a:r>
              <a:rPr lang="de-DE" dirty="0"/>
              <a:t>Formatvorlagen des Textmasters bearbeiten</a:t>
            </a:r>
          </a:p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04585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5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004E"/>
        </a:buClr>
        <a:buSzPct val="100000"/>
        <a:buFont typeface="Titillium Web"/>
        <a:buNone/>
        <a:tabLst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L="361950" marR="0" lvl="1" indent="-18097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L="542925" marR="0" lvl="2" indent="-18097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72">
          <p15:clr>
            <a:srgbClr val="F26B43"/>
          </p15:clr>
        </p15:guide>
        <p15:guide id="3" pos="5488">
          <p15:clr>
            <a:srgbClr val="F26B43"/>
          </p15:clr>
        </p15:guide>
        <p15:guide id="4" pos="4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685800" y="1915625"/>
            <a:ext cx="62514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-CH" dirty="0"/>
              <a:t>PRO LANDSCHAFT AR/AI</a:t>
            </a:r>
            <a:endParaRPr lang="e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ERTRAG VON WINDKRAFTANLAGEN</a:t>
            </a: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6474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platzhalter 4"/>
          <p:cNvSpPr txBox="1">
            <a:spLocks/>
          </p:cNvSpPr>
          <p:nvPr/>
        </p:nvSpPr>
        <p:spPr>
          <a:xfrm>
            <a:off x="7031568" y="1661816"/>
            <a:ext cx="1745747" cy="25324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Arial" panose="020B0604020202020204" pitchFamily="34" charset="0"/>
              <a:buChar char="•"/>
              <a:tabLst/>
              <a:defRPr lang="de-DE" sz="1800" b="0" i="0" u="none" strike="noStrike" cap="none" dirty="0" smtClean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361950" marR="0" lvl="1" indent="-180975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542925" marR="0" lvl="2" indent="-180975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indent="0" defTabSz="957263">
              <a:buNone/>
            </a:pPr>
            <a:r>
              <a:rPr lang="en-GB" sz="2000" b="1" dirty="0"/>
              <a:t>1 </a:t>
            </a:r>
            <a:r>
              <a:rPr lang="en-GB" sz="2000" b="1" dirty="0" err="1"/>
              <a:t>Glühbirne</a:t>
            </a:r>
            <a:endParaRPr lang="en-GB" sz="2000" b="1" dirty="0"/>
          </a:p>
          <a:p>
            <a:pPr marL="0" indent="0" defTabSz="957263">
              <a:buFont typeface="Arial" panose="020B0604020202020204" pitchFamily="34" charset="0"/>
              <a:buNone/>
            </a:pPr>
            <a:r>
              <a:rPr lang="en-GB" sz="2000" b="1" dirty="0"/>
              <a:t> </a:t>
            </a:r>
          </a:p>
          <a:p>
            <a:pPr marL="0" indent="0" defTabSz="957263">
              <a:buNone/>
            </a:pPr>
            <a:r>
              <a:rPr lang="en-GB" sz="2000" b="1" dirty="0"/>
              <a:t>8 </a:t>
            </a:r>
            <a:r>
              <a:rPr lang="en-GB" sz="2000" b="1" dirty="0" err="1"/>
              <a:t>Glühbirnen</a:t>
            </a:r>
            <a:endParaRPr lang="en-GB" sz="2000" b="1" dirty="0"/>
          </a:p>
          <a:p>
            <a:pPr marL="0" indent="0" defTabSz="957263">
              <a:buNone/>
            </a:pPr>
            <a:endParaRPr lang="en-GB" sz="2000" b="1" dirty="0"/>
          </a:p>
          <a:p>
            <a:pPr marL="0" indent="0" defTabSz="957263">
              <a:buNone/>
            </a:pPr>
            <a:endParaRPr lang="en-GB" sz="2000" b="1" dirty="0"/>
          </a:p>
          <a:p>
            <a:pPr marL="0" indent="0" defTabSz="957263">
              <a:buNone/>
            </a:pPr>
            <a:r>
              <a:rPr lang="en-GB" sz="2000" b="1" dirty="0"/>
              <a:t>64 </a:t>
            </a:r>
            <a:r>
              <a:rPr lang="en-GB" sz="2000" b="1" dirty="0" err="1"/>
              <a:t>Glühbirnen</a:t>
            </a:r>
            <a:endParaRPr lang="de-CH" sz="2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Stromertrag</a:t>
            </a:r>
            <a:br>
              <a:rPr lang="en-GB" dirty="0"/>
            </a:br>
            <a:r>
              <a:rPr lang="en-GB" dirty="0">
                <a:solidFill>
                  <a:schemeClr val="accent1"/>
                </a:solidFill>
              </a:rPr>
              <a:t>Wind </a:t>
            </a:r>
            <a:r>
              <a:rPr lang="en-GB" dirty="0" err="1">
                <a:solidFill>
                  <a:schemeClr val="accent1"/>
                </a:solidFill>
              </a:rPr>
              <a:t>ist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wirklich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wichtig</a:t>
            </a:r>
            <a:r>
              <a:rPr lang="en-GB" dirty="0">
                <a:solidFill>
                  <a:schemeClr val="accent1"/>
                </a:solidFill>
              </a:rPr>
              <a:t>!</a:t>
            </a:r>
            <a:endParaRPr lang="de-CH" dirty="0">
              <a:solidFill>
                <a:schemeClr val="accent1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0C2DF-722C-4461-987D-F19EB486D19C}" type="slidenum">
              <a:rPr lang="de-CH" smtClean="0"/>
              <a:pPr/>
              <a:t>11</a:t>
            </a:fld>
            <a:endParaRPr lang="de-CH"/>
          </a:p>
        </p:txBody>
      </p:sp>
      <p:grpSp>
        <p:nvGrpSpPr>
          <p:cNvPr id="64" name="Gruppieren 63"/>
          <p:cNvGrpSpPr/>
          <p:nvPr/>
        </p:nvGrpSpPr>
        <p:grpSpPr>
          <a:xfrm>
            <a:off x="2176549" y="2205474"/>
            <a:ext cx="3926493" cy="838614"/>
            <a:chOff x="2100339" y="2766900"/>
            <a:chExt cx="5392054" cy="1151626"/>
          </a:xfrm>
        </p:grpSpPr>
        <p:pic>
          <p:nvPicPr>
            <p:cNvPr id="6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339" y="2766900"/>
              <a:ext cx="927699" cy="1151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615" y="2766900"/>
              <a:ext cx="927699" cy="1151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1683" y="2766900"/>
              <a:ext cx="927699" cy="1151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593" y="2766900"/>
              <a:ext cx="927699" cy="1151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196" y="2766900"/>
              <a:ext cx="927699" cy="1151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181" y="2766900"/>
              <a:ext cx="927699" cy="1151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540" y="2766900"/>
              <a:ext cx="927699" cy="1151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4694" y="2766900"/>
              <a:ext cx="927699" cy="1151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8" descr="Image result for glühbirn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8116" y="1452163"/>
            <a:ext cx="675550" cy="8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785314" y="1669150"/>
            <a:ext cx="1385191" cy="3115575"/>
          </a:xfrm>
        </p:spPr>
        <p:txBody>
          <a:bodyPr/>
          <a:lstStyle/>
          <a:p>
            <a:pPr defTabSz="957263"/>
            <a:r>
              <a:rPr lang="en-GB" sz="2000" b="1" dirty="0"/>
              <a:t>2.5 m/s</a:t>
            </a:r>
          </a:p>
          <a:p>
            <a:pPr defTabSz="957263"/>
            <a:endParaRPr lang="en-GB" sz="2000" b="1" dirty="0"/>
          </a:p>
          <a:p>
            <a:pPr defTabSz="957263"/>
            <a:r>
              <a:rPr lang="en-GB" sz="2000" b="1" dirty="0"/>
              <a:t>5 m/s	</a:t>
            </a:r>
          </a:p>
          <a:p>
            <a:pPr defTabSz="957263"/>
            <a:endParaRPr lang="en-GB" sz="2000" b="1" dirty="0"/>
          </a:p>
          <a:p>
            <a:pPr defTabSz="957263"/>
            <a:endParaRPr lang="en-GB" sz="2000" b="1" dirty="0"/>
          </a:p>
          <a:p>
            <a:pPr defTabSz="957263"/>
            <a:r>
              <a:rPr lang="en-GB" sz="2000" b="1" dirty="0"/>
              <a:t>10 m/s</a:t>
            </a:r>
            <a:endParaRPr lang="de-CH" sz="2000" dirty="0"/>
          </a:p>
        </p:txBody>
      </p:sp>
      <p:grpSp>
        <p:nvGrpSpPr>
          <p:cNvPr id="86" name="Gruppieren 85"/>
          <p:cNvGrpSpPr/>
          <p:nvPr/>
        </p:nvGrpSpPr>
        <p:grpSpPr>
          <a:xfrm>
            <a:off x="2176549" y="3010220"/>
            <a:ext cx="4679046" cy="1608337"/>
            <a:chOff x="2176549" y="3010220"/>
            <a:chExt cx="4679046" cy="1608337"/>
          </a:xfrm>
        </p:grpSpPr>
        <p:pic>
          <p:nvPicPr>
            <p:cNvPr id="15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549" y="3010220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090" y="3010220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033" y="3010220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219" y="3010220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821" y="3010220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704" y="3010220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305" y="3010220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7491" y="3010220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527" y="3121198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068" y="3121198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011" y="3121198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2197" y="3121198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3799" y="3121198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682" y="3121198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283" y="3121198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8469" y="3121198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504" y="3232175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045" y="3232175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989" y="3232175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175" y="3232175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4776" y="3232175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659" y="3232175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261" y="3232175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447" y="3232175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482" y="3343153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023" y="3343153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8966" y="3343153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4152" y="3343153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754" y="3343153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637" y="3343153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238" y="3343153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424" y="3343153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460" y="3454131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001" y="3454131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944" y="3454131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130" y="3454131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6732" y="3454131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4615" y="3454131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216" y="3454131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8" descr="Image result for glühbirn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1402" y="3454131"/>
              <a:ext cx="675550" cy="83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6" name="Gruppieren 65"/>
            <p:cNvGrpSpPr/>
            <p:nvPr/>
          </p:nvGrpSpPr>
          <p:grpSpPr>
            <a:xfrm>
              <a:off x="2731437" y="3565108"/>
              <a:ext cx="3926493" cy="838614"/>
              <a:chOff x="2731437" y="3641311"/>
              <a:chExt cx="3926493" cy="838614"/>
            </a:xfrm>
          </p:grpSpPr>
          <p:pic>
            <p:nvPicPr>
              <p:cNvPr id="55" name="Picture 8" descr="Image result for glühbirne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437" y="3641311"/>
                <a:ext cx="675550" cy="838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8" descr="Image result for glühbirne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2978" y="3641311"/>
                <a:ext cx="675550" cy="838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8" descr="Image result for glühbirne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0922" y="3641311"/>
                <a:ext cx="675550" cy="838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8" descr="Image result for glühbirne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6108" y="3641311"/>
                <a:ext cx="675550" cy="838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8" descr="Image result for glühbirne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7709" y="3641311"/>
                <a:ext cx="675550" cy="838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8" descr="Image result for glühbirne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5592" y="3641311"/>
                <a:ext cx="675550" cy="838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8" descr="Image result for glühbirne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7194" y="3641311"/>
                <a:ext cx="675550" cy="838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8" descr="Image result for glühbirne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2380" y="3641311"/>
                <a:ext cx="675550" cy="838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" name="Gruppieren 66"/>
            <p:cNvGrpSpPr/>
            <p:nvPr/>
          </p:nvGrpSpPr>
          <p:grpSpPr>
            <a:xfrm>
              <a:off x="2833035" y="3675173"/>
              <a:ext cx="3926493" cy="838614"/>
              <a:chOff x="2731437" y="3641311"/>
              <a:chExt cx="3926493" cy="838614"/>
            </a:xfrm>
          </p:grpSpPr>
          <p:pic>
            <p:nvPicPr>
              <p:cNvPr id="68" name="Picture 8" descr="Image result for glühbirne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437" y="3641311"/>
                <a:ext cx="675550" cy="838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8" descr="Image result for glühbirne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2978" y="3641311"/>
                <a:ext cx="675550" cy="838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8" descr="Image result for glühbirne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0922" y="3641311"/>
                <a:ext cx="675550" cy="838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8" descr="Image result for glühbirne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6108" y="3641311"/>
                <a:ext cx="675550" cy="838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8" descr="Image result for glühbirne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7709" y="3641311"/>
                <a:ext cx="675550" cy="838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8" descr="Image result for glühbirne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5592" y="3641311"/>
                <a:ext cx="675550" cy="838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8" descr="Image result for glühbirne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7194" y="3641311"/>
                <a:ext cx="675550" cy="838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8" descr="Image result for glühbirne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2380" y="3641311"/>
                <a:ext cx="675550" cy="838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6" name="Gruppieren 75"/>
            <p:cNvGrpSpPr/>
            <p:nvPr/>
          </p:nvGrpSpPr>
          <p:grpSpPr>
            <a:xfrm>
              <a:off x="2929102" y="3779943"/>
              <a:ext cx="3926493" cy="838614"/>
              <a:chOff x="2731437" y="3641311"/>
              <a:chExt cx="3926493" cy="838614"/>
            </a:xfrm>
          </p:grpSpPr>
          <p:pic>
            <p:nvPicPr>
              <p:cNvPr id="77" name="Picture 8" descr="Image result for glühbirne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437" y="3641311"/>
                <a:ext cx="675550" cy="838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8" descr="Image result for glühbirne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2978" y="3641311"/>
                <a:ext cx="675550" cy="838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8" descr="Image result for glühbirne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0922" y="3641311"/>
                <a:ext cx="675550" cy="838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8" descr="Image result for glühbirne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6108" y="3641311"/>
                <a:ext cx="675550" cy="838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8" descr="Image result for glühbirne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7709" y="3641311"/>
                <a:ext cx="675550" cy="838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8" descr="Image result for glühbirne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5592" y="3641311"/>
                <a:ext cx="675550" cy="838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8" descr="Image result for glühbirne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7194" y="3641311"/>
                <a:ext cx="675550" cy="838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8" descr="Image result for glühbirne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2380" y="3641311"/>
                <a:ext cx="675550" cy="838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5" name="Rechteck: abgerundete Ecken 84"/>
          <p:cNvSpPr/>
          <p:nvPr/>
        </p:nvSpPr>
        <p:spPr>
          <a:xfrm>
            <a:off x="861059" y="4631887"/>
            <a:ext cx="7851140" cy="40754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Der </a:t>
            </a:r>
            <a:r>
              <a:rPr lang="en-GB" sz="2000" b="1" dirty="0" err="1">
                <a:solidFill>
                  <a:schemeClr val="bg1"/>
                </a:solidFill>
              </a:rPr>
              <a:t>Ertrag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err="1">
                <a:solidFill>
                  <a:schemeClr val="bg1"/>
                </a:solidFill>
              </a:rPr>
              <a:t>steigt</a:t>
            </a:r>
            <a:r>
              <a:rPr lang="en-GB" sz="2000" b="1" dirty="0">
                <a:solidFill>
                  <a:schemeClr val="bg1"/>
                </a:solidFill>
              </a:rPr>
              <a:t> in der 3. </a:t>
            </a:r>
            <a:r>
              <a:rPr lang="en-GB" sz="2000" b="1" dirty="0" err="1">
                <a:solidFill>
                  <a:schemeClr val="bg1"/>
                </a:solidFill>
              </a:rPr>
              <a:t>Potenz</a:t>
            </a:r>
            <a:r>
              <a:rPr lang="en-GB" sz="2000" b="1" dirty="0">
                <a:solidFill>
                  <a:schemeClr val="bg1"/>
                </a:solidFill>
              </a:rPr>
              <a:t> der </a:t>
            </a:r>
            <a:r>
              <a:rPr lang="en-GB" sz="2000" b="1" dirty="0" err="1">
                <a:solidFill>
                  <a:schemeClr val="bg1"/>
                </a:solidFill>
              </a:rPr>
              <a:t>Windgeschwindigkeit</a:t>
            </a:r>
            <a:endParaRPr lang="de-CH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9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8" y="1284605"/>
            <a:ext cx="4888706" cy="38535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Windpotential</a:t>
            </a:r>
            <a:br>
              <a:rPr lang="de-CH" dirty="0"/>
            </a:br>
            <a:r>
              <a:rPr lang="de-CH" dirty="0">
                <a:solidFill>
                  <a:schemeClr val="accent1"/>
                </a:solidFill>
              </a:rPr>
              <a:t>Europa</a:t>
            </a:r>
            <a:br>
              <a:rPr lang="de-CH" dirty="0"/>
            </a:b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0C2DF-722C-4461-987D-F19EB486D19C}" type="slidenum">
              <a:rPr lang="de-CH" smtClean="0"/>
              <a:pPr/>
              <a:t>12</a:t>
            </a:fld>
            <a:endParaRPr lang="de-CH"/>
          </a:p>
        </p:txBody>
      </p:sp>
      <p:sp>
        <p:nvSpPr>
          <p:cNvPr id="4" name="Ellipse 3"/>
          <p:cNvSpPr/>
          <p:nvPr/>
        </p:nvSpPr>
        <p:spPr>
          <a:xfrm>
            <a:off x="1990725" y="3717131"/>
            <a:ext cx="359569" cy="19526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: abgerundete Ecken 6"/>
          <p:cNvSpPr/>
          <p:nvPr/>
        </p:nvSpPr>
        <p:spPr>
          <a:xfrm>
            <a:off x="4571999" y="3871574"/>
            <a:ext cx="4140200" cy="107159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Die </a:t>
            </a:r>
            <a:r>
              <a:rPr lang="en-GB" sz="3200" b="1" dirty="0" err="1">
                <a:solidFill>
                  <a:schemeClr val="bg1"/>
                </a:solidFill>
              </a:rPr>
              <a:t>Schweiz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ist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kein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Windland</a:t>
            </a:r>
            <a:r>
              <a:rPr lang="en-GB" sz="3200" b="1" dirty="0">
                <a:solidFill>
                  <a:schemeClr val="bg1"/>
                </a:solidFill>
              </a:rPr>
              <a:t>!</a:t>
            </a:r>
            <a:endParaRPr lang="de-CH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1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Effektive gemessene Windgeschwindigkeiten</a:t>
            </a:r>
            <a:br>
              <a:rPr lang="de-CH" dirty="0"/>
            </a:br>
            <a:r>
              <a:rPr lang="de-CH" dirty="0">
                <a:solidFill>
                  <a:schemeClr val="accent1"/>
                </a:solidFill>
              </a:rPr>
              <a:t>In der Schweiz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Die </a:t>
            </a:r>
            <a:r>
              <a:rPr lang="en-GB" b="1" dirty="0" err="1"/>
              <a:t>Schweiz</a:t>
            </a:r>
            <a:r>
              <a:rPr lang="en-GB" b="1" dirty="0"/>
              <a:t> </a:t>
            </a:r>
            <a:r>
              <a:rPr lang="en-GB" b="1" dirty="0" err="1"/>
              <a:t>ist</a:t>
            </a:r>
            <a:r>
              <a:rPr lang="en-GB" b="1" dirty="0"/>
              <a:t> </a:t>
            </a:r>
            <a:r>
              <a:rPr lang="en-GB" b="1" dirty="0" err="1"/>
              <a:t>kein</a:t>
            </a:r>
            <a:r>
              <a:rPr lang="en-GB" b="1" dirty="0"/>
              <a:t> </a:t>
            </a:r>
            <a:r>
              <a:rPr lang="en-GB" b="1" dirty="0" err="1"/>
              <a:t>Windland</a:t>
            </a:r>
            <a:r>
              <a:rPr lang="en-GB" b="1" dirty="0"/>
              <a:t>…</a:t>
            </a:r>
          </a:p>
          <a:p>
            <a:pPr marL="0" indent="0">
              <a:buNone/>
            </a:pPr>
            <a:r>
              <a:rPr lang="en-GB" b="1" dirty="0"/>
              <a:t>           </a:t>
            </a:r>
            <a:r>
              <a:rPr lang="en-GB" b="1" dirty="0">
                <a:solidFill>
                  <a:schemeClr val="accent1"/>
                </a:solidFill>
              </a:rPr>
              <a:t>…</a:t>
            </a:r>
            <a:r>
              <a:rPr lang="en-GB" b="1" dirty="0" err="1">
                <a:solidFill>
                  <a:schemeClr val="accent1"/>
                </a:solidFill>
              </a:rPr>
              <a:t>mit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wenigen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Ausnahmen</a:t>
            </a:r>
            <a:r>
              <a:rPr lang="en-GB" b="1" dirty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r>
              <a:rPr lang="en-GB" dirty="0"/>
              <a:t>				</a:t>
            </a:r>
          </a:p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0C2DF-722C-4461-987D-F19EB486D19C}" type="slidenum">
              <a:rPr lang="de-CH" smtClean="0"/>
              <a:pPr/>
              <a:t>13</a:t>
            </a:fld>
            <a:endParaRPr lang="de-CH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41696"/>
              </p:ext>
            </p:extLst>
          </p:nvPr>
        </p:nvGraphicFramePr>
        <p:xfrm>
          <a:off x="910049" y="2449285"/>
          <a:ext cx="7737127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482">
                  <a:extLst>
                    <a:ext uri="{9D8B030D-6E8A-4147-A177-3AD203B41FA5}">
                      <a16:colId xmlns:a16="http://schemas.microsoft.com/office/drawing/2014/main" val="3625297216"/>
                    </a:ext>
                  </a:extLst>
                </a:gridCol>
                <a:gridCol w="2292124">
                  <a:extLst>
                    <a:ext uri="{9D8B030D-6E8A-4147-A177-3AD203B41FA5}">
                      <a16:colId xmlns:a16="http://schemas.microsoft.com/office/drawing/2014/main" val="3780299873"/>
                    </a:ext>
                  </a:extLst>
                </a:gridCol>
                <a:gridCol w="2301521">
                  <a:extLst>
                    <a:ext uri="{9D8B030D-6E8A-4147-A177-3AD203B41FA5}">
                      <a16:colId xmlns:a16="http://schemas.microsoft.com/office/drawing/2014/main" val="717107989"/>
                    </a:ext>
                  </a:extLst>
                </a:gridCol>
              </a:tblGrid>
              <a:tr h="285117">
                <a:tc>
                  <a:txBody>
                    <a:bodyPr/>
                    <a:lstStyle/>
                    <a:p>
                      <a:r>
                        <a:rPr lang="de-CH" sz="1600" dirty="0"/>
                        <a:t>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Höhe über Meer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m/s (in 50m Höhe)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345199"/>
                  </a:ext>
                </a:extLst>
              </a:tr>
              <a:tr h="282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La </a:t>
                      </a:r>
                      <a:r>
                        <a:rPr lang="en-US" sz="1600" b="1" dirty="0" err="1"/>
                        <a:t>Dôle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1'670 m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8.5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667566"/>
                  </a:ext>
                </a:extLst>
              </a:tr>
              <a:tr h="282320">
                <a:tc>
                  <a:txBody>
                    <a:bodyPr/>
                    <a:lstStyle/>
                    <a:p>
                      <a:r>
                        <a:rPr lang="de-CH" sz="1600" b="1" dirty="0" err="1"/>
                        <a:t>Chasseral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1'594 m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8.8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645236"/>
                  </a:ext>
                </a:extLst>
              </a:tr>
              <a:tr h="282320">
                <a:tc>
                  <a:txBody>
                    <a:bodyPr/>
                    <a:lstStyle/>
                    <a:p>
                      <a:r>
                        <a:rPr lang="de-CH" sz="1600" b="1" dirty="0"/>
                        <a:t>Säntis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2’502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894698"/>
                  </a:ext>
                </a:extLst>
              </a:tr>
              <a:tr h="282320">
                <a:tc>
                  <a:txBody>
                    <a:bodyPr/>
                    <a:lstStyle/>
                    <a:p>
                      <a:r>
                        <a:rPr lang="de-CH" sz="1600" b="1" dirty="0" err="1"/>
                        <a:t>Titlis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3’040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400987"/>
                  </a:ext>
                </a:extLst>
              </a:tr>
              <a:tr h="282320">
                <a:tc>
                  <a:txBody>
                    <a:bodyPr/>
                    <a:lstStyle/>
                    <a:p>
                      <a:r>
                        <a:rPr lang="de-CH" sz="1600" b="1" dirty="0"/>
                        <a:t>Passhöhe Grosser St. Bernhard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2472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202548"/>
                  </a:ext>
                </a:extLst>
              </a:tr>
              <a:tr h="282320">
                <a:tc>
                  <a:txBody>
                    <a:bodyPr/>
                    <a:lstStyle/>
                    <a:p>
                      <a:r>
                        <a:rPr lang="de-CH" sz="1600" b="1" dirty="0" err="1"/>
                        <a:t>Jungfraujoch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3’580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849152"/>
                  </a:ext>
                </a:extLst>
              </a:tr>
            </a:tbl>
          </a:graphicData>
        </a:graphic>
      </p:graphicFrame>
      <p:sp>
        <p:nvSpPr>
          <p:cNvPr id="5" name="Rechteck: abgerundete Ecken 4"/>
          <p:cNvSpPr/>
          <p:nvPr/>
        </p:nvSpPr>
        <p:spPr>
          <a:xfrm>
            <a:off x="743822" y="2804730"/>
            <a:ext cx="8069580" cy="6232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extfeld 6"/>
          <p:cNvSpPr txBox="1"/>
          <p:nvPr/>
        </p:nvSpPr>
        <p:spPr>
          <a:xfrm>
            <a:off x="6530059" y="4876800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latin typeface="+mj-lt"/>
              </a:rPr>
              <a:t>Quelle: www.wind-data.ch</a:t>
            </a:r>
          </a:p>
        </p:txBody>
      </p:sp>
    </p:spTree>
    <p:extLst>
      <p:ext uri="{BB962C8B-B14F-4D97-AF65-F5344CB8AC3E}">
        <p14:creationId xmlns:p14="http://schemas.microsoft.com/office/powerpoint/2010/main" val="227548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Quasi Windstille</a:t>
            </a:r>
            <a:br>
              <a:rPr lang="de-CH" dirty="0"/>
            </a:br>
            <a:r>
              <a:rPr lang="de-CH" dirty="0">
                <a:solidFill>
                  <a:schemeClr val="accent1"/>
                </a:solidFill>
              </a:rPr>
              <a:t>Und wie die Schweiz darauf reagiert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9139" y="1510393"/>
            <a:ext cx="7993060" cy="3224431"/>
          </a:xfrm>
        </p:spPr>
        <p:txBody>
          <a:bodyPr/>
          <a:lstStyle/>
          <a:p>
            <a:r>
              <a:rPr lang="de-CH" dirty="0"/>
              <a:t>Wind hat es sehr wenig…</a:t>
            </a:r>
          </a:p>
          <a:p>
            <a:pPr marL="0" indent="0">
              <a:buNone/>
            </a:pPr>
            <a:r>
              <a:rPr lang="de-CH" dirty="0"/>
              <a:t>	…aber dafür eine geölte Windkraft-Lobby (</a:t>
            </a:r>
            <a:r>
              <a:rPr lang="de-CH" dirty="0" err="1"/>
              <a:t>suisse</a:t>
            </a:r>
            <a:r>
              <a:rPr lang="de-CH" dirty="0"/>
              <a:t> </a:t>
            </a:r>
            <a:r>
              <a:rPr lang="de-CH" dirty="0" err="1"/>
              <a:t>éole</a:t>
            </a:r>
            <a:r>
              <a:rPr lang="de-CH" dirty="0"/>
              <a:t>, BFE)</a:t>
            </a:r>
          </a:p>
          <a:p>
            <a:r>
              <a:rPr lang="de-CH" dirty="0"/>
              <a:t>…die Sie übrigens bezahlen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sz="2000" b="1" dirty="0"/>
              <a:t>Beeinflussung der Öffentlichkeit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sz="2000" b="1" dirty="0"/>
              <a:t>Anforderungen an Standorte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sz="2000" b="1" dirty="0"/>
              <a:t>Subventionen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CH" sz="2000" b="1" dirty="0"/>
          </a:p>
          <a:p>
            <a:pPr>
              <a:buFont typeface="Wingdings" panose="05000000000000000000" pitchFamily="2" charset="2"/>
              <a:buChar char="à"/>
            </a:pPr>
            <a:r>
              <a:rPr lang="de-CH" sz="2400" b="1" dirty="0">
                <a:solidFill>
                  <a:schemeClr val="accent1"/>
                </a:solidFill>
              </a:rPr>
              <a:t>2/3 tiefere Anforderungen als in Deutschland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CH" sz="2400" b="1" dirty="0">
                <a:solidFill>
                  <a:schemeClr val="accent1"/>
                </a:solidFill>
              </a:rPr>
              <a:t>Subventionen 230% von Deutschland</a:t>
            </a:r>
            <a:br>
              <a:rPr lang="de-CH" b="1" dirty="0"/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0C2DF-722C-4461-987D-F19EB486D19C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5" name="Pfeil: nach unten 4"/>
          <p:cNvSpPr/>
          <p:nvPr/>
        </p:nvSpPr>
        <p:spPr>
          <a:xfrm rot="10800000">
            <a:off x="2793326" y="3401092"/>
            <a:ext cx="728662" cy="45005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" name="Pfeil: nach unten 5"/>
          <p:cNvSpPr/>
          <p:nvPr/>
        </p:nvSpPr>
        <p:spPr>
          <a:xfrm>
            <a:off x="4428105" y="3021109"/>
            <a:ext cx="728662" cy="45005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: abgerundete Ecken 7"/>
          <p:cNvSpPr/>
          <p:nvPr/>
        </p:nvSpPr>
        <p:spPr>
          <a:xfrm rot="21176325">
            <a:off x="1355433" y="1709140"/>
            <a:ext cx="7307800" cy="1247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b="1" dirty="0">
                <a:solidFill>
                  <a:schemeClr val="bg1"/>
                </a:solidFill>
                <a:sym typeface="Wingdings" panose="05000000000000000000" pitchFamily="2" charset="2"/>
              </a:rPr>
              <a:t> Fehlinvestitionen und k</a:t>
            </a:r>
            <a:r>
              <a:rPr lang="de-CH" sz="3200" b="1" dirty="0">
                <a:solidFill>
                  <a:schemeClr val="bg1"/>
                </a:solidFill>
              </a:rPr>
              <a:t>omplett überdimensionierte Anlagen</a:t>
            </a:r>
          </a:p>
        </p:txBody>
      </p:sp>
    </p:spTree>
    <p:extLst>
      <p:ext uri="{BB962C8B-B14F-4D97-AF65-F5344CB8AC3E}">
        <p14:creationId xmlns:p14="http://schemas.microsoft.com/office/powerpoint/2010/main" val="91902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Windmessungen Projekt </a:t>
            </a:r>
            <a:r>
              <a:rPr lang="de-CH" dirty="0" err="1"/>
              <a:t>Honegg</a:t>
            </a:r>
            <a:br>
              <a:rPr lang="de-CH" dirty="0"/>
            </a:br>
            <a:r>
              <a:rPr lang="de-CH" dirty="0">
                <a:solidFill>
                  <a:schemeClr val="accent1"/>
                </a:solidFill>
              </a:rPr>
              <a:t>Die Verwirrung ist gross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0C2DF-722C-4461-987D-F19EB486D19C}" type="slidenum">
              <a:rPr lang="de-CH" smtClean="0"/>
              <a:pPr/>
              <a:t>15</a:t>
            </a:fld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0" y="1413515"/>
            <a:ext cx="5663716" cy="77842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523" y="2023797"/>
            <a:ext cx="2788061" cy="209965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feld 6"/>
          <p:cNvSpPr txBox="1"/>
          <p:nvPr/>
        </p:nvSpPr>
        <p:spPr>
          <a:xfrm>
            <a:off x="6523132" y="1468738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b="1" dirty="0">
                <a:latin typeface="+mn-lt"/>
              </a:rPr>
              <a:t>Höhe unklar!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b="1" dirty="0">
                <a:latin typeface="+mn-lt"/>
              </a:rPr>
              <a:t>2.5 m/s…?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878720" y="2332452"/>
            <a:ext cx="4315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b="1" dirty="0">
                <a:latin typeface="+mn-lt"/>
              </a:rPr>
              <a:t>Neue Zahlen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b="1" dirty="0">
                <a:latin typeface="+mn-lt"/>
              </a:rPr>
              <a:t>Höhe 99m?</a:t>
            </a:r>
            <a:endParaRPr lang="de-CH" sz="2000" dirty="0">
              <a:latin typeface="+mn-lt"/>
            </a:endParaRPr>
          </a:p>
        </p:txBody>
      </p:sp>
      <p:sp>
        <p:nvSpPr>
          <p:cNvPr id="9" name="Rechteck: abgerundete Ecken 8"/>
          <p:cNvSpPr/>
          <p:nvPr/>
        </p:nvSpPr>
        <p:spPr>
          <a:xfrm>
            <a:off x="952500" y="3191516"/>
            <a:ext cx="7973750" cy="166835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000" dirty="0">
                <a:solidFill>
                  <a:schemeClr val="tx1"/>
                </a:solidFill>
              </a:rPr>
              <a:t>Wir haben die Appenzeller Wind AG gefragt, wie diese Werte zu verstehen sind:</a:t>
            </a:r>
          </a:p>
          <a:p>
            <a:endParaRPr lang="de-CH" sz="2000" dirty="0">
              <a:solidFill>
                <a:schemeClr val="tx1"/>
              </a:solidFill>
            </a:endParaRPr>
          </a:p>
          <a:p>
            <a:r>
              <a:rPr lang="de-CH" sz="2000" b="1" dirty="0">
                <a:solidFill>
                  <a:schemeClr val="tx1"/>
                </a:solidFill>
              </a:rPr>
              <a:t>Antwort:</a:t>
            </a:r>
          </a:p>
          <a:p>
            <a:r>
              <a:rPr lang="de-CH" sz="2000" b="1" dirty="0">
                <a:solidFill>
                  <a:schemeClr val="tx1"/>
                </a:solidFill>
              </a:rPr>
              <a:t>«Die Messdaten sind interne Dokumente, die wir nicht weitergeben»</a:t>
            </a:r>
          </a:p>
        </p:txBody>
      </p:sp>
      <p:sp>
        <p:nvSpPr>
          <p:cNvPr id="10" name="Rechteck: abgerundete Ecken 9"/>
          <p:cNvSpPr/>
          <p:nvPr/>
        </p:nvSpPr>
        <p:spPr>
          <a:xfrm rot="20710859">
            <a:off x="3212494" y="2188332"/>
            <a:ext cx="3066848" cy="396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b="1" dirty="0">
                <a:solidFill>
                  <a:schemeClr val="bg1"/>
                </a:solidFill>
              </a:rPr>
              <a:t>Website: 6 m/s</a:t>
            </a:r>
          </a:p>
        </p:txBody>
      </p:sp>
    </p:spTree>
    <p:extLst>
      <p:ext uri="{BB962C8B-B14F-4D97-AF65-F5344CB8AC3E}">
        <p14:creationId xmlns:p14="http://schemas.microsoft.com/office/powerpoint/2010/main" val="367351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Subventionen</a:t>
            </a:r>
            <a:br>
              <a:rPr lang="de-CH" dirty="0"/>
            </a:br>
            <a:r>
              <a:rPr lang="de-CH" dirty="0">
                <a:solidFill>
                  <a:schemeClr val="accent1"/>
                </a:solidFill>
              </a:rPr>
              <a:t>So wird Ihr Geld verschleudert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Appenzeller Wind AG erhält pro kWh Strom: </a:t>
            </a:r>
            <a:r>
              <a:rPr lang="de-CH" sz="2400" b="1" dirty="0"/>
              <a:t>21.5 Rappen </a:t>
            </a:r>
            <a:r>
              <a:rPr lang="de-CH" dirty="0"/>
              <a:t>(KEV)</a:t>
            </a:r>
          </a:p>
          <a:p>
            <a:r>
              <a:rPr lang="de-CH" dirty="0"/>
              <a:t>Wert: </a:t>
            </a:r>
            <a:r>
              <a:rPr lang="de-CH" sz="2400" b="1" dirty="0"/>
              <a:t>3-5 Rappen (über 4 mal weniger)</a:t>
            </a:r>
          </a:p>
          <a:p>
            <a:endParaRPr lang="de-CH" dirty="0"/>
          </a:p>
          <a:p>
            <a:r>
              <a:rPr lang="de-CH" dirty="0"/>
              <a:t>Reiner Verlust bei 800 WKA (Typ </a:t>
            </a:r>
            <a:r>
              <a:rPr lang="de-CH" dirty="0" err="1"/>
              <a:t>Honegg</a:t>
            </a:r>
            <a:r>
              <a:rPr lang="de-CH" dirty="0"/>
              <a:t>): </a:t>
            </a:r>
            <a:r>
              <a:rPr lang="de-CH" sz="2400" b="1" dirty="0"/>
              <a:t>über 1 Mia. CHF </a:t>
            </a:r>
            <a:r>
              <a:rPr lang="de-CH" dirty="0"/>
              <a:t>pro Jahr</a:t>
            </a:r>
          </a:p>
          <a:p>
            <a:r>
              <a:rPr lang="de-CH" dirty="0"/>
              <a:t>Wer bezahlt das?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0C2DF-722C-4461-987D-F19EB486D19C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815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VERSCHANDELUNG DER LANDSCHAFT</a:t>
            </a:r>
            <a:br>
              <a:rPr lang="de-CH" dirty="0"/>
            </a:br>
            <a:r>
              <a:rPr lang="de-CH" dirty="0"/>
              <a:t>EINGRIFFE IN DIE NATUR</a:t>
            </a:r>
            <a:br>
              <a:rPr lang="de-CH" dirty="0"/>
            </a:br>
            <a:endParaRPr lang="de-CH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6724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Das </a:t>
            </a:r>
            <a:r>
              <a:rPr lang="en-GB" dirty="0" err="1"/>
              <a:t>Appenzellerland</a:t>
            </a:r>
            <a:r>
              <a:rPr lang="en-GB" dirty="0"/>
              <a:t>…</a:t>
            </a:r>
            <a:br>
              <a:rPr lang="en-GB" dirty="0"/>
            </a:br>
            <a:r>
              <a:rPr lang="en-GB" dirty="0">
                <a:solidFill>
                  <a:schemeClr val="accent1"/>
                </a:solidFill>
              </a:rPr>
              <a:t>…und </a:t>
            </a:r>
            <a:r>
              <a:rPr lang="en-GB" dirty="0" err="1">
                <a:solidFill>
                  <a:schemeClr val="accent1"/>
                </a:solidFill>
              </a:rPr>
              <a:t>warum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wir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gerne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hier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wohnen</a:t>
            </a:r>
            <a:endParaRPr lang="de-CH" dirty="0">
              <a:solidFill>
                <a:schemeClr val="accent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Weil </a:t>
            </a:r>
            <a:r>
              <a:rPr lang="en-GB" sz="2000" dirty="0" err="1"/>
              <a:t>es</a:t>
            </a:r>
            <a:r>
              <a:rPr lang="en-GB" sz="2000" dirty="0"/>
              <a:t> so </a:t>
            </a:r>
            <a:r>
              <a:rPr lang="en-GB" sz="2000" dirty="0" err="1"/>
              <a:t>schön</a:t>
            </a:r>
            <a:r>
              <a:rPr lang="en-GB" sz="2000" dirty="0"/>
              <a:t> </a:t>
            </a:r>
            <a:r>
              <a:rPr lang="en-GB" sz="2000" dirty="0" err="1"/>
              <a:t>ist</a:t>
            </a:r>
            <a:r>
              <a:rPr lang="en-GB" sz="2000" dirty="0"/>
              <a:t>!</a:t>
            </a:r>
          </a:p>
          <a:p>
            <a:pPr lvl="2"/>
            <a:r>
              <a:rPr lang="en-GB" sz="2000" dirty="0" err="1"/>
              <a:t>Ruhe</a:t>
            </a:r>
            <a:r>
              <a:rPr lang="en-GB" sz="2000" dirty="0"/>
              <a:t> –</a:t>
            </a:r>
            <a:r>
              <a:rPr lang="en-GB" sz="2000" dirty="0" err="1"/>
              <a:t>akustisch</a:t>
            </a:r>
            <a:r>
              <a:rPr lang="en-GB" sz="2000" dirty="0"/>
              <a:t> und </a:t>
            </a:r>
            <a:r>
              <a:rPr lang="en-GB" sz="2000" dirty="0" err="1"/>
              <a:t>visuell</a:t>
            </a:r>
            <a:endParaRPr lang="en-GB" sz="2000" dirty="0"/>
          </a:p>
          <a:p>
            <a:pPr lvl="2"/>
            <a:r>
              <a:rPr lang="en-GB" sz="2000" dirty="0" err="1"/>
              <a:t>Natur</a:t>
            </a:r>
            <a:endParaRPr lang="en-GB" sz="2000" dirty="0"/>
          </a:p>
          <a:p>
            <a:pPr lvl="2"/>
            <a:r>
              <a:rPr lang="en-GB" sz="2000" dirty="0" err="1"/>
              <a:t>Weltbekannte</a:t>
            </a:r>
            <a:r>
              <a:rPr lang="en-GB" sz="2000" dirty="0"/>
              <a:t> und </a:t>
            </a:r>
            <a:r>
              <a:rPr lang="en-GB" sz="2000" dirty="0" err="1"/>
              <a:t>kleinräumige</a:t>
            </a:r>
            <a:r>
              <a:rPr lang="en-GB" sz="2000" dirty="0"/>
              <a:t> </a:t>
            </a:r>
            <a:r>
              <a:rPr lang="en-GB" sz="2000" dirty="0" err="1"/>
              <a:t>Hügellandschaft</a:t>
            </a:r>
            <a:endParaRPr lang="en-GB" sz="2000" dirty="0"/>
          </a:p>
          <a:p>
            <a:pPr lvl="2"/>
            <a:endParaRPr lang="en-GB" sz="2000" dirty="0"/>
          </a:p>
          <a:p>
            <a:pPr marL="361950" lvl="2" indent="0">
              <a:buNone/>
            </a:pPr>
            <a:r>
              <a:rPr lang="en-GB" sz="2000" dirty="0"/>
              <a:t>Das </a:t>
            </a:r>
            <a:r>
              <a:rPr lang="en-GB" sz="2000" dirty="0" err="1"/>
              <a:t>Projekt</a:t>
            </a:r>
            <a:r>
              <a:rPr lang="en-GB" sz="2000" dirty="0"/>
              <a:t> </a:t>
            </a:r>
            <a:r>
              <a:rPr lang="en-GB" sz="2000" dirty="0" err="1"/>
              <a:t>ist</a:t>
            </a:r>
            <a:r>
              <a:rPr lang="en-GB" sz="2000" dirty="0"/>
              <a:t> </a:t>
            </a:r>
            <a:r>
              <a:rPr lang="en-GB" sz="2000" dirty="0" err="1"/>
              <a:t>ein</a:t>
            </a:r>
            <a:r>
              <a:rPr lang="en-GB" sz="2000" dirty="0"/>
              <a:t> </a:t>
            </a:r>
            <a:r>
              <a:rPr lang="en-GB" sz="2000" dirty="0" err="1"/>
              <a:t>massiver</a:t>
            </a:r>
            <a:r>
              <a:rPr lang="en-GB" sz="2000" dirty="0"/>
              <a:t> </a:t>
            </a:r>
            <a:r>
              <a:rPr lang="en-GB" sz="2000" dirty="0" err="1"/>
              <a:t>Eingriff</a:t>
            </a:r>
            <a:r>
              <a:rPr lang="en-GB" sz="2000" dirty="0"/>
              <a:t> ins </a:t>
            </a:r>
            <a:r>
              <a:rPr lang="en-GB" sz="2000" dirty="0" err="1"/>
              <a:t>Landschaftsbild</a:t>
            </a:r>
            <a:r>
              <a:rPr lang="en-GB" sz="2000" dirty="0"/>
              <a:t>.</a:t>
            </a:r>
          </a:p>
          <a:p>
            <a:pPr lvl="1"/>
            <a:endParaRPr lang="en-GB" dirty="0"/>
          </a:p>
          <a:p>
            <a:pPr marL="896938" lvl="1" indent="-439738">
              <a:buNone/>
            </a:pPr>
            <a:endParaRPr lang="en-GB" sz="3600" b="1" dirty="0">
              <a:sym typeface="Wingdings" panose="05000000000000000000" pitchFamily="2" charset="2"/>
            </a:endParaRPr>
          </a:p>
          <a:p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0C2DF-722C-4461-987D-F19EB486D19C}" type="slidenum">
              <a:rPr lang="de-CH" smtClean="0"/>
              <a:pPr/>
              <a:t>18</a:t>
            </a:fld>
            <a:endParaRPr lang="de-CH"/>
          </a:p>
        </p:txBody>
      </p:sp>
      <p:sp>
        <p:nvSpPr>
          <p:cNvPr id="6" name="Rechteck: abgerundete Ecken 5"/>
          <p:cNvSpPr/>
          <p:nvPr/>
        </p:nvSpPr>
        <p:spPr>
          <a:xfrm>
            <a:off x="827088" y="4139293"/>
            <a:ext cx="7887607" cy="82031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b="1" dirty="0">
                <a:solidFill>
                  <a:schemeClr val="bg1"/>
                </a:solidFill>
              </a:rPr>
              <a:t>Wollen wir das </a:t>
            </a:r>
            <a:r>
              <a:rPr lang="de-CH" sz="2400" b="1" dirty="0" err="1">
                <a:solidFill>
                  <a:schemeClr val="bg1"/>
                </a:solidFill>
              </a:rPr>
              <a:t>Appenzellerland</a:t>
            </a:r>
            <a:r>
              <a:rPr lang="de-CH" sz="2400" b="1" dirty="0">
                <a:solidFill>
                  <a:schemeClr val="bg1"/>
                </a:solidFill>
              </a:rPr>
              <a:t> dafür opfern?</a:t>
            </a:r>
          </a:p>
        </p:txBody>
      </p:sp>
    </p:spTree>
    <p:extLst>
      <p:ext uri="{BB962C8B-B14F-4D97-AF65-F5344CB8AC3E}">
        <p14:creationId xmlns:p14="http://schemas.microsoft.com/office/powerpoint/2010/main" val="384466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Natur</a:t>
            </a:r>
            <a:br>
              <a:rPr lang="de-CH" dirty="0"/>
            </a:br>
            <a:r>
              <a:rPr lang="de-CH" dirty="0">
                <a:solidFill>
                  <a:schemeClr val="accent1"/>
                </a:solidFill>
              </a:rPr>
              <a:t>Massive Eingriffe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2000" dirty="0"/>
              <a:t>Waldrodungen</a:t>
            </a:r>
          </a:p>
          <a:p>
            <a:r>
              <a:rPr lang="de-CH" sz="2000" dirty="0"/>
              <a:t>Riesige Fundamente</a:t>
            </a:r>
          </a:p>
          <a:p>
            <a:r>
              <a:rPr lang="de-CH" sz="2000" dirty="0"/>
              <a:t>Neubau von breiten Zufahrtsstrassen (ganzjährig befahrbar)</a:t>
            </a:r>
          </a:p>
          <a:p>
            <a:r>
              <a:rPr lang="de-CH" sz="2000" dirty="0"/>
              <a:t>Bau der Stromleitungen</a:t>
            </a:r>
          </a:p>
          <a:p>
            <a:r>
              <a:rPr lang="de-CH" sz="2000" dirty="0"/>
              <a:t>Erstellung ebener Bauplatz (ca. 3’000 m</a:t>
            </a:r>
            <a:r>
              <a:rPr lang="de-CH" sz="2000" baseline="30000" dirty="0"/>
              <a:t>2</a:t>
            </a:r>
            <a:r>
              <a:rPr lang="de-CH" sz="2000" dirty="0"/>
              <a:t>)</a:t>
            </a:r>
          </a:p>
          <a:p>
            <a:r>
              <a:rPr lang="de-CH" sz="2000" dirty="0"/>
              <a:t>Dies alles mit möglichen Auswirkungen auf das Quellgebiet von Wald </a:t>
            </a:r>
          </a:p>
          <a:p>
            <a:endParaRPr lang="de-CH" sz="2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0C2DF-722C-4461-987D-F19EB486D19C}" type="slidenum">
              <a:rPr lang="de-CH" smtClean="0"/>
              <a:pPr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842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GRÖSSENORDNUNGEN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b="1" dirty="0"/>
              <a:t>Nötige Windkraftanlagen im Vergleich zu bestehenden Kraftwerken</a:t>
            </a:r>
          </a:p>
        </p:txBody>
      </p:sp>
    </p:spTree>
    <p:extLst>
      <p:ext uri="{BB962C8B-B14F-4D97-AF65-F5344CB8AC3E}">
        <p14:creationId xmlns:p14="http://schemas.microsoft.com/office/powerpoint/2010/main" val="353328710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Kanton AI</a:t>
            </a:r>
            <a:br>
              <a:rPr lang="de-CH" dirty="0"/>
            </a:br>
            <a:r>
              <a:rPr lang="de-CH" dirty="0">
                <a:solidFill>
                  <a:schemeClr val="accent1"/>
                </a:solidFill>
              </a:rPr>
              <a:t>Beurteilung Windkraft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/>
              <a:t>Zu Windkraft generell:</a:t>
            </a:r>
          </a:p>
          <a:p>
            <a:r>
              <a:rPr lang="de-CH" dirty="0"/>
              <a:t>«Die Nutzung ist mit grossen landschaftlichen und umwelttechnischen Konflikten verbunden»</a:t>
            </a:r>
          </a:p>
          <a:p>
            <a:r>
              <a:rPr lang="de-CH" dirty="0"/>
              <a:t>«Die Erstellung von Grosswindanlagen ist kritisch beurteilt worden»</a:t>
            </a:r>
          </a:p>
          <a:p>
            <a:endParaRPr lang="de-CH" dirty="0"/>
          </a:p>
          <a:p>
            <a:pPr marL="0" indent="0">
              <a:buNone/>
            </a:pPr>
            <a:r>
              <a:rPr lang="de-CH" b="1" dirty="0"/>
              <a:t>Zum Standort </a:t>
            </a:r>
            <a:r>
              <a:rPr lang="de-CH" b="1" dirty="0" err="1"/>
              <a:t>Honegg</a:t>
            </a:r>
            <a:r>
              <a:rPr lang="de-CH" b="1" dirty="0"/>
              <a:t>:</a:t>
            </a:r>
          </a:p>
          <a:p>
            <a:r>
              <a:rPr lang="de-CH" dirty="0"/>
              <a:t>«Ist am wenigsten konfliktträchtig. «..» Weist jedoch auch das geringste Ertragspotential auf.»</a:t>
            </a:r>
          </a:p>
          <a:p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0C2DF-722C-4461-987D-F19EB486D19C}" type="slidenum">
              <a:rPr lang="de-CH" smtClean="0"/>
              <a:pPr/>
              <a:t>20</a:t>
            </a:fld>
            <a:endParaRPr lang="de-CH"/>
          </a:p>
        </p:txBody>
      </p:sp>
      <p:sp>
        <p:nvSpPr>
          <p:cNvPr id="4" name="Textfeld 3"/>
          <p:cNvSpPr txBox="1"/>
          <p:nvPr/>
        </p:nvSpPr>
        <p:spPr>
          <a:xfrm>
            <a:off x="5290457" y="4835723"/>
            <a:ext cx="3547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latin typeface="+mn-lt"/>
              </a:rPr>
              <a:t>Quelle: Kantonaler Richtplan AI / Teil Energie</a:t>
            </a:r>
          </a:p>
        </p:txBody>
      </p:sp>
    </p:spTree>
    <p:extLst>
      <p:ext uri="{BB962C8B-B14F-4D97-AF65-F5344CB8AC3E}">
        <p14:creationId xmlns:p14="http://schemas.microsoft.com/office/powerpoint/2010/main" val="208043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NACHTEILE</a:t>
            </a:r>
            <a:br>
              <a:rPr lang="de-CH" dirty="0"/>
            </a:br>
            <a:r>
              <a:rPr lang="de-CH" dirty="0"/>
              <a:t>FÜR DIE MENSCHEN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058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979" y="1664430"/>
            <a:ext cx="4177046" cy="32123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Lärmemissionen</a:t>
            </a:r>
            <a:br>
              <a:rPr lang="de-CH" dirty="0"/>
            </a:br>
            <a:r>
              <a:rPr lang="de-CH" dirty="0">
                <a:solidFill>
                  <a:schemeClr val="accent1"/>
                </a:solidFill>
              </a:rPr>
              <a:t>105dB(A) auf Nabenhöhe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0C2DF-722C-4461-987D-F19EB486D19C}" type="slidenum">
              <a:rPr lang="de-CH" smtClean="0"/>
              <a:pPr/>
              <a:t>22</a:t>
            </a:fld>
            <a:endParaRPr lang="de-CH"/>
          </a:p>
        </p:txBody>
      </p:sp>
      <p:sp>
        <p:nvSpPr>
          <p:cNvPr id="8" name="Rechteck 7"/>
          <p:cNvSpPr/>
          <p:nvPr/>
        </p:nvSpPr>
        <p:spPr>
          <a:xfrm>
            <a:off x="2173442" y="2596366"/>
            <a:ext cx="4408333" cy="41353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: abgerundete Ecken 8"/>
          <p:cNvSpPr/>
          <p:nvPr/>
        </p:nvSpPr>
        <p:spPr>
          <a:xfrm>
            <a:off x="1312882" y="4541520"/>
            <a:ext cx="7691728" cy="44844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Appenzeller Wind AG: </a:t>
            </a:r>
            <a:r>
              <a:rPr lang="de-CH" sz="2400" b="1" dirty="0"/>
              <a:t>«</a:t>
            </a:r>
            <a:r>
              <a:rPr lang="en-GB" sz="2400" b="1" dirty="0" err="1">
                <a:solidFill>
                  <a:schemeClr val="bg1"/>
                </a:solidFill>
              </a:rPr>
              <a:t>Leise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wie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ein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Geschirrspüler</a:t>
            </a:r>
            <a:r>
              <a:rPr lang="en-GB" sz="2400" b="1" dirty="0">
                <a:solidFill>
                  <a:schemeClr val="bg1"/>
                </a:solidFill>
              </a:rPr>
              <a:t>»</a:t>
            </a:r>
            <a:endParaRPr lang="de-CH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5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Lärmemissionen</a:t>
            </a:r>
            <a:br>
              <a:rPr lang="en-GB" dirty="0"/>
            </a:br>
            <a:r>
              <a:rPr lang="en-GB" dirty="0" err="1">
                <a:solidFill>
                  <a:schemeClr val="accent1"/>
                </a:solidFill>
              </a:rPr>
              <a:t>Aussagen</a:t>
            </a:r>
            <a:r>
              <a:rPr lang="en-GB" dirty="0">
                <a:solidFill>
                  <a:schemeClr val="accent1"/>
                </a:solidFill>
              </a:rPr>
              <a:t> der EMPA</a:t>
            </a:r>
            <a:endParaRPr lang="de-CH" dirty="0">
              <a:solidFill>
                <a:schemeClr val="accent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9139" y="1509519"/>
            <a:ext cx="7993060" cy="3225306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EMPA: Mind. 450m </a:t>
            </a:r>
            <a:r>
              <a:rPr lang="en-GB" sz="2000" dirty="0" err="1">
                <a:solidFill>
                  <a:schemeClr val="tx1"/>
                </a:solidFill>
              </a:rPr>
              <a:t>Abstand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nötig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/>
              <a:t>EMPA: </a:t>
            </a:r>
            <a:r>
              <a:rPr lang="en-GB" sz="2000" dirty="0" err="1"/>
              <a:t>Abstand</a:t>
            </a:r>
            <a:r>
              <a:rPr lang="en-GB" sz="2000" dirty="0"/>
              <a:t> 450m </a:t>
            </a:r>
            <a:r>
              <a:rPr lang="en-GB" sz="2000" dirty="0">
                <a:sym typeface="Wingdings" panose="05000000000000000000" pitchFamily="2" charset="2"/>
              </a:rPr>
              <a:t> </a:t>
            </a:r>
            <a:r>
              <a:rPr lang="en-GB" sz="2800" b="1" dirty="0"/>
              <a:t>45dB(A)…?</a:t>
            </a:r>
          </a:p>
          <a:p>
            <a:endParaRPr lang="en-GB" sz="4400" b="1" dirty="0"/>
          </a:p>
          <a:p>
            <a:endParaRPr lang="en-GB" dirty="0"/>
          </a:p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0C2DF-722C-4461-987D-F19EB486D19C}" type="slidenum">
              <a:rPr lang="de-CH" smtClean="0"/>
              <a:pPr/>
              <a:t>23</a:t>
            </a:fld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310" y="2625574"/>
            <a:ext cx="1767789" cy="190798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710" y="2885277"/>
            <a:ext cx="1236701" cy="1388576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848698" y="4516088"/>
            <a:ext cx="2291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800" b="1" dirty="0">
                <a:solidFill>
                  <a:srgbClr val="656565"/>
                </a:solidFill>
                <a:latin typeface="+mn-lt"/>
              </a:rPr>
              <a:t>Bosch SMV69N80EU</a:t>
            </a:r>
          </a:p>
        </p:txBody>
      </p:sp>
      <p:sp>
        <p:nvSpPr>
          <p:cNvPr id="11" name="Rechteck: abgerundete Ecken 10"/>
          <p:cNvSpPr/>
          <p:nvPr/>
        </p:nvSpPr>
        <p:spPr>
          <a:xfrm>
            <a:off x="4876191" y="4305300"/>
            <a:ext cx="3836008" cy="5715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b="1" dirty="0"/>
              <a:t>+6dB(A) = doppelt so laut!</a:t>
            </a:r>
            <a:endParaRPr lang="de-CH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9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Lärmschutz</a:t>
            </a:r>
            <a:br>
              <a:rPr lang="de-CH" dirty="0"/>
            </a:br>
            <a:r>
              <a:rPr lang="de-CH" dirty="0">
                <a:solidFill>
                  <a:schemeClr val="accent1"/>
                </a:solidFill>
              </a:rPr>
              <a:t>Empfehlungen WHO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9139" y="1853293"/>
            <a:ext cx="7993060" cy="2881531"/>
          </a:xfrm>
        </p:spPr>
        <p:txBody>
          <a:bodyPr/>
          <a:lstStyle/>
          <a:p>
            <a:endParaRPr lang="de-CH" dirty="0"/>
          </a:p>
          <a:p>
            <a:r>
              <a:rPr lang="de-CH" dirty="0"/>
              <a:t>In der Schweiz gelten in der Nacht:</a:t>
            </a:r>
          </a:p>
          <a:p>
            <a:pPr lvl="1"/>
            <a:r>
              <a:rPr lang="de-CH" sz="2000" b="1" dirty="0"/>
              <a:t>40</a:t>
            </a:r>
            <a:r>
              <a:rPr lang="de-CH" sz="2000" dirty="0"/>
              <a:t> dB(A) für Erholungszonen</a:t>
            </a:r>
          </a:p>
          <a:p>
            <a:pPr lvl="1"/>
            <a:r>
              <a:rPr lang="de-CH" sz="2000" b="1" dirty="0"/>
              <a:t>45</a:t>
            </a:r>
            <a:r>
              <a:rPr lang="de-CH" sz="2000" dirty="0"/>
              <a:t> dB(A) für Wohnzonen</a:t>
            </a:r>
          </a:p>
          <a:p>
            <a:r>
              <a:rPr lang="de-CH" dirty="0"/>
              <a:t>Baden-Württemberg:</a:t>
            </a:r>
          </a:p>
          <a:p>
            <a:pPr lvl="1"/>
            <a:r>
              <a:rPr lang="de-CH" sz="2000" b="1" dirty="0"/>
              <a:t>35</a:t>
            </a:r>
            <a:r>
              <a:rPr lang="de-CH" sz="2000" dirty="0"/>
              <a:t> dB(A) (Reine Wohnzone)</a:t>
            </a:r>
          </a:p>
          <a:p>
            <a:pPr lvl="1"/>
            <a:r>
              <a:rPr lang="de-CH" sz="2000" b="1" dirty="0"/>
              <a:t>40</a:t>
            </a:r>
            <a:r>
              <a:rPr lang="de-CH" sz="2000" dirty="0"/>
              <a:t> dB(A) (Wohnzone) </a:t>
            </a:r>
          </a:p>
          <a:p>
            <a:pPr lvl="2"/>
            <a:endParaRPr lang="de-CH" sz="2000" dirty="0"/>
          </a:p>
          <a:p>
            <a:pPr marL="0" indent="0">
              <a:buNone/>
            </a:pPr>
            <a:endParaRPr lang="de-CH" b="1" dirty="0"/>
          </a:p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0C2DF-722C-4461-987D-F19EB486D19C}" type="slidenum">
              <a:rPr lang="de-CH" smtClean="0"/>
              <a:pPr/>
              <a:t>24</a:t>
            </a:fld>
            <a:endParaRPr lang="de-CH"/>
          </a:p>
        </p:txBody>
      </p:sp>
      <p:sp>
        <p:nvSpPr>
          <p:cNvPr id="6" name="Rechteck: abgerundete Ecken 5"/>
          <p:cNvSpPr/>
          <p:nvPr/>
        </p:nvSpPr>
        <p:spPr>
          <a:xfrm>
            <a:off x="815340" y="4607924"/>
            <a:ext cx="7896860" cy="4724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b="1" dirty="0">
                <a:solidFill>
                  <a:schemeClr val="bg1"/>
                </a:solidFill>
              </a:rPr>
              <a:t>Wir verlangen: Einhaltung der WHO Empfehlung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57" y="1677056"/>
            <a:ext cx="7376093" cy="48648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239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Infraschall</a:t>
            </a:r>
            <a:br>
              <a:rPr lang="de-CH" dirty="0"/>
            </a:br>
            <a:r>
              <a:rPr lang="de-CH" dirty="0">
                <a:solidFill>
                  <a:schemeClr val="accent1"/>
                </a:solidFill>
              </a:rPr>
              <a:t>Ein kontroverses Thema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Infraschall</a:t>
            </a:r>
            <a:r>
              <a:rPr lang="de-CH" dirty="0"/>
              <a:t>: Schall unterhalb der Hörschwelle (&lt;20 Hz)</a:t>
            </a:r>
          </a:p>
          <a:p>
            <a:r>
              <a:rPr lang="de-CH" dirty="0"/>
              <a:t>10-30% der Personen im Umkreis von 2-3 km können reagieren</a:t>
            </a:r>
          </a:p>
          <a:p>
            <a:r>
              <a:rPr lang="de-CH" dirty="0"/>
              <a:t>Beschwerden:</a:t>
            </a:r>
          </a:p>
          <a:p>
            <a:pPr marL="536575" lvl="2" indent="-177800"/>
            <a:r>
              <a:rPr lang="de-CH" sz="2000" dirty="0"/>
              <a:t>Schlafstörungen mit psychischen Folgen</a:t>
            </a:r>
          </a:p>
          <a:p>
            <a:pPr marL="536575" lvl="2" indent="-177800"/>
            <a:r>
              <a:rPr lang="de-CH" sz="2000" dirty="0"/>
              <a:t>Stress / Panische Angst</a:t>
            </a:r>
          </a:p>
          <a:p>
            <a:pPr marL="536575" lvl="2" indent="-177800"/>
            <a:r>
              <a:rPr lang="de-CH" sz="2000" dirty="0"/>
              <a:t>Bluthochdruck</a:t>
            </a:r>
          </a:p>
          <a:p>
            <a:pPr marL="536575" lvl="2" indent="-177800"/>
            <a:r>
              <a:rPr lang="de-CH" sz="2000" dirty="0"/>
              <a:t>Schwindel</a:t>
            </a:r>
          </a:p>
          <a:p>
            <a:pPr marL="536575" lvl="2" indent="-177800"/>
            <a:r>
              <a:rPr lang="de-CH" sz="2000" dirty="0"/>
              <a:t>Tinnitus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0C2DF-722C-4461-987D-F19EB486D19C}" type="slidenum">
              <a:rPr lang="de-CH" smtClean="0"/>
              <a:pPr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207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Visualisierung</a:t>
            </a:r>
            <a:br>
              <a:rPr lang="de-CH" dirty="0"/>
            </a:br>
            <a:r>
              <a:rPr lang="de-CH" dirty="0">
                <a:solidFill>
                  <a:schemeClr val="accent1"/>
                </a:solidFill>
              </a:rPr>
              <a:t>Schattenschlag – sogar Ende Mai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0C2DF-722C-4461-987D-F19EB486D19C}" type="slidenum">
              <a:rPr lang="de-CH" smtClean="0"/>
              <a:pPr/>
              <a:t>26</a:t>
            </a:fld>
            <a:endParaRPr lang="de-CH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719138" y="1392622"/>
            <a:ext cx="7754937" cy="3624607"/>
            <a:chOff x="334963" y="1031488"/>
            <a:chExt cx="10375287" cy="4849342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160000"/>
                      </a14:imgEffect>
                      <a14:imgEffect>
                        <a14:brightnessContrast bright="28000"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963" y="1031488"/>
              <a:ext cx="6326332" cy="4849342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1201" y="1031488"/>
              <a:ext cx="3919049" cy="1418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377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Tiefere Immobilienpreise</a:t>
            </a:r>
            <a:br>
              <a:rPr lang="de-CH" dirty="0"/>
            </a:br>
            <a:r>
              <a:rPr lang="de-CH" dirty="0">
                <a:solidFill>
                  <a:schemeClr val="accent1"/>
                </a:solidFill>
              </a:rPr>
              <a:t>Auch Sie können betroffen sein!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9139" y="1586325"/>
            <a:ext cx="7993060" cy="3148499"/>
          </a:xfrm>
        </p:spPr>
        <p:txBody>
          <a:bodyPr/>
          <a:lstStyle/>
          <a:p>
            <a:r>
              <a:rPr lang="en-GB" sz="2000" dirty="0" err="1"/>
              <a:t>Tiefere</a:t>
            </a:r>
            <a:r>
              <a:rPr lang="en-GB" sz="2000" dirty="0"/>
              <a:t> </a:t>
            </a:r>
            <a:r>
              <a:rPr lang="en-GB" sz="2000" dirty="0" err="1"/>
              <a:t>Häuserpreise</a:t>
            </a:r>
            <a:r>
              <a:rPr lang="en-GB" sz="2000" dirty="0"/>
              <a:t> von 20-30% </a:t>
            </a:r>
            <a:r>
              <a:rPr lang="en-GB" sz="2000" dirty="0" err="1"/>
              <a:t>bis</a:t>
            </a:r>
            <a:r>
              <a:rPr lang="en-GB" sz="2000" dirty="0"/>
              <a:t> </a:t>
            </a:r>
            <a:r>
              <a:rPr lang="en-GB" sz="2000" dirty="0" err="1"/>
              <a:t>hin</a:t>
            </a:r>
            <a:r>
              <a:rPr lang="en-GB" sz="2000" dirty="0"/>
              <a:t> </a:t>
            </a:r>
            <a:r>
              <a:rPr lang="en-GB" sz="2000" dirty="0" err="1"/>
              <a:t>zur</a:t>
            </a:r>
            <a:r>
              <a:rPr lang="en-GB" sz="2000" dirty="0"/>
              <a:t> </a:t>
            </a:r>
            <a:r>
              <a:rPr lang="en-GB" sz="2000" dirty="0" err="1"/>
              <a:t>Unverkäuflichkeit</a:t>
            </a:r>
            <a:endParaRPr lang="en-GB" sz="2000" dirty="0"/>
          </a:p>
          <a:p>
            <a:r>
              <a:rPr lang="en-GB" sz="2000" dirty="0"/>
              <a:t>Bei </a:t>
            </a:r>
            <a:r>
              <a:rPr lang="en-GB" sz="2000" b="1" dirty="0" err="1"/>
              <a:t>deutlich</a:t>
            </a:r>
            <a:r>
              <a:rPr lang="en-GB" sz="2000" dirty="0"/>
              <a:t> </a:t>
            </a:r>
            <a:r>
              <a:rPr lang="en-GB" sz="2000" dirty="0" err="1"/>
              <a:t>höheren</a:t>
            </a:r>
            <a:r>
              <a:rPr lang="en-GB" sz="2000" dirty="0"/>
              <a:t> </a:t>
            </a:r>
            <a:r>
              <a:rPr lang="en-GB" sz="2000" dirty="0" err="1"/>
              <a:t>Abständen</a:t>
            </a:r>
            <a:r>
              <a:rPr lang="en-GB" sz="2000" dirty="0"/>
              <a:t> </a:t>
            </a:r>
            <a:r>
              <a:rPr lang="en-GB" sz="2000" dirty="0" err="1"/>
              <a:t>als</a:t>
            </a:r>
            <a:r>
              <a:rPr lang="en-GB" sz="2000" dirty="0"/>
              <a:t> </a:t>
            </a:r>
            <a:r>
              <a:rPr lang="en-GB" sz="2000" dirty="0" err="1"/>
              <a:t>beim</a:t>
            </a:r>
            <a:r>
              <a:rPr lang="en-GB" sz="2000" dirty="0"/>
              <a:t> </a:t>
            </a:r>
            <a:r>
              <a:rPr lang="en-GB" sz="2000" dirty="0" err="1"/>
              <a:t>Projekt</a:t>
            </a:r>
            <a:r>
              <a:rPr lang="en-GB" sz="2000" dirty="0"/>
              <a:t> </a:t>
            </a:r>
            <a:r>
              <a:rPr lang="en-GB" sz="2000" dirty="0" err="1"/>
              <a:t>Honegg</a:t>
            </a:r>
            <a:r>
              <a:rPr lang="en-GB" sz="2000" dirty="0"/>
              <a:t>!</a:t>
            </a:r>
            <a:br>
              <a:rPr lang="en-GB" b="1" dirty="0">
                <a:sym typeface="Wingdings" panose="05000000000000000000" pitchFamily="2" charset="2"/>
              </a:rPr>
            </a:b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0C2DF-722C-4461-987D-F19EB486D19C}" type="slidenum">
              <a:rPr lang="de-CH" smtClean="0"/>
              <a:pPr/>
              <a:t>27</a:t>
            </a:fld>
            <a:endParaRPr lang="de-CH"/>
          </a:p>
        </p:txBody>
      </p:sp>
      <p:pic>
        <p:nvPicPr>
          <p:cNvPr id="4" name="Picture 2" descr="Image result for appenzellerhau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288" y="2518229"/>
            <a:ext cx="2586419" cy="172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580137" y="3595271"/>
            <a:ext cx="1760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4800" b="1" dirty="0">
                <a:solidFill>
                  <a:schemeClr val="bg1"/>
                </a:solidFill>
              </a:rPr>
              <a:t>1 </a:t>
            </a:r>
            <a:r>
              <a:rPr lang="de-CH" sz="4800" b="1" dirty="0" err="1">
                <a:solidFill>
                  <a:schemeClr val="bg1"/>
                </a:solidFill>
              </a:rPr>
              <a:t>Mio</a:t>
            </a:r>
            <a:endParaRPr lang="de-CH" sz="4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Image result for appenzellerhau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0144" y="2518229"/>
            <a:ext cx="2586419" cy="172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775581" y="3595271"/>
            <a:ext cx="2274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4800" b="1" dirty="0">
                <a:solidFill>
                  <a:schemeClr val="bg1"/>
                </a:solidFill>
              </a:rPr>
              <a:t>0.7 </a:t>
            </a:r>
            <a:r>
              <a:rPr lang="de-CH" sz="4800" b="1" dirty="0" err="1">
                <a:solidFill>
                  <a:schemeClr val="bg1"/>
                </a:solidFill>
              </a:rPr>
              <a:t>Mio</a:t>
            </a:r>
            <a:endParaRPr lang="de-CH" sz="4800" b="1" dirty="0">
              <a:solidFill>
                <a:schemeClr val="bg1"/>
              </a:solidFill>
            </a:endParaRPr>
          </a:p>
        </p:txBody>
      </p:sp>
      <p:sp>
        <p:nvSpPr>
          <p:cNvPr id="8" name="Pfeil: nach rechts 7"/>
          <p:cNvSpPr/>
          <p:nvPr/>
        </p:nvSpPr>
        <p:spPr>
          <a:xfrm>
            <a:off x="3972398" y="2820059"/>
            <a:ext cx="1499041" cy="1120619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10" name="Rechteck: abgerundete Ecken 9"/>
          <p:cNvSpPr/>
          <p:nvPr/>
        </p:nvSpPr>
        <p:spPr>
          <a:xfrm>
            <a:off x="827087" y="4402160"/>
            <a:ext cx="7885113" cy="5715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chemeClr val="bg1"/>
                </a:solidFill>
              </a:rPr>
              <a:t>Keine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Experimente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mit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dem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Vermögen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unserer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Mitbürger</a:t>
            </a:r>
            <a:r>
              <a:rPr lang="en-GB" sz="2400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5899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Geld</a:t>
            </a:r>
            <a:br>
              <a:rPr lang="de-CH" dirty="0"/>
            </a:br>
            <a:r>
              <a:rPr lang="de-CH" dirty="0">
                <a:solidFill>
                  <a:schemeClr val="accent1"/>
                </a:solidFill>
              </a:rPr>
              <a:t>Wer kassiert und wer bezahlt</a:t>
            </a:r>
            <a:br>
              <a:rPr lang="de-CH" dirty="0">
                <a:solidFill>
                  <a:schemeClr val="accent1"/>
                </a:solidFill>
              </a:rPr>
            </a:br>
            <a:endParaRPr lang="de-CH" dirty="0">
              <a:solidFill>
                <a:schemeClr val="accent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9139" y="1428751"/>
            <a:ext cx="8179328" cy="3306074"/>
          </a:xfrm>
        </p:spPr>
        <p:txBody>
          <a:bodyPr/>
          <a:lstStyle/>
          <a:p>
            <a:r>
              <a:rPr lang="de-CH" dirty="0"/>
              <a:t>Umliegende Gemeinden tragen die Hauptlasten:</a:t>
            </a:r>
          </a:p>
          <a:p>
            <a:pPr lvl="2"/>
            <a:r>
              <a:rPr lang="de-CH" dirty="0"/>
              <a:t>Emissionen</a:t>
            </a:r>
          </a:p>
          <a:p>
            <a:pPr lvl="2"/>
            <a:r>
              <a:rPr lang="de-CH" dirty="0"/>
              <a:t>Verschandelung der Landschaft</a:t>
            </a:r>
          </a:p>
          <a:p>
            <a:pPr lvl="2"/>
            <a:r>
              <a:rPr lang="de-CH" dirty="0"/>
              <a:t>Tiefere Häuserpreise</a:t>
            </a:r>
          </a:p>
          <a:p>
            <a:r>
              <a:rPr lang="de-CH" dirty="0"/>
              <a:t>Wald und Trogen gehen finanziell komplett leer aus</a:t>
            </a:r>
          </a:p>
          <a:p>
            <a:r>
              <a:rPr lang="de-CH" dirty="0"/>
              <a:t>Profiteure sind:</a:t>
            </a:r>
          </a:p>
          <a:p>
            <a:pPr lvl="2"/>
            <a:r>
              <a:rPr lang="de-CH" dirty="0"/>
              <a:t>Investoren («6% Rendite!»)</a:t>
            </a:r>
          </a:p>
          <a:p>
            <a:pPr lvl="2"/>
            <a:r>
              <a:rPr lang="de-CH" dirty="0"/>
              <a:t>Landbesitzer (ab ca. 30’000 CHF pro Jahr pro Anlage)</a:t>
            </a:r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0C2DF-722C-4461-987D-F19EB486D19C}" type="slidenum">
              <a:rPr lang="de-CH" smtClean="0"/>
              <a:pPr/>
              <a:t>28</a:t>
            </a:fld>
            <a:endParaRPr lang="de-CH"/>
          </a:p>
        </p:txBody>
      </p:sp>
      <p:sp>
        <p:nvSpPr>
          <p:cNvPr id="5" name="Rechteck: abgerundete Ecken 4"/>
          <p:cNvSpPr/>
          <p:nvPr/>
        </p:nvSpPr>
        <p:spPr>
          <a:xfrm rot="20991949">
            <a:off x="773329" y="2498005"/>
            <a:ext cx="7894048" cy="87365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b="1" dirty="0">
                <a:solidFill>
                  <a:schemeClr val="bg1"/>
                </a:solidFill>
              </a:rPr>
              <a:t>Gewinne für wenige / Nachteile für alle anderen!</a:t>
            </a:r>
          </a:p>
        </p:txBody>
      </p:sp>
    </p:spTree>
    <p:extLst>
      <p:ext uri="{BB962C8B-B14F-4D97-AF65-F5344CB8AC3E}">
        <p14:creationId xmlns:p14="http://schemas.microsoft.com/office/powerpoint/2010/main" val="340300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MEHR ABSTAND!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95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+mn-lt"/>
              </a:rPr>
              <a:t>Wovon sprechen wir?</a:t>
            </a:r>
            <a:br>
              <a:rPr lang="de-CH" dirty="0">
                <a:latin typeface="+mn-lt"/>
              </a:rPr>
            </a:br>
            <a:r>
              <a:rPr lang="de-CH" dirty="0">
                <a:solidFill>
                  <a:schemeClr val="accent1"/>
                </a:solidFill>
                <a:latin typeface="+mn-lt"/>
              </a:rPr>
              <a:t>Grössenordnungen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0C2DF-722C-4461-987D-F19EB486D19C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4281876" y="1964321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>
                <a:latin typeface="+mn-lt"/>
              </a:rPr>
              <a:t>  2,1 </a:t>
            </a:r>
            <a:r>
              <a:rPr lang="de-CH" sz="3600" dirty="0" err="1">
                <a:latin typeface="+mn-lt"/>
              </a:rPr>
              <a:t>TWh</a:t>
            </a:r>
            <a:endParaRPr lang="de-CH" sz="3600" b="1" dirty="0">
              <a:latin typeface="+mn-lt"/>
            </a:endParaRPr>
          </a:p>
        </p:txBody>
      </p:sp>
      <p:pic>
        <p:nvPicPr>
          <p:cNvPr id="12" name="Picture 2" descr="Image result for gösge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3" y="3434253"/>
            <a:ext cx="2509521" cy="16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829561" y="3739126"/>
            <a:ext cx="1443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3600">
                <a:latin typeface="+mn-lt"/>
              </a:defRPr>
            </a:lvl1pPr>
          </a:lstStyle>
          <a:p>
            <a:r>
              <a:rPr lang="de-CH" dirty="0"/>
              <a:t>8 </a:t>
            </a:r>
            <a:r>
              <a:rPr lang="de-CH" dirty="0" err="1"/>
              <a:t>TWh</a:t>
            </a:r>
            <a:endParaRPr lang="de-CH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825308" y="3154351"/>
            <a:ext cx="2512886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3200" b="1">
                <a:latin typeface="+mn-lt"/>
              </a:defRPr>
            </a:lvl1pPr>
          </a:lstStyle>
          <a:p>
            <a:r>
              <a:rPr lang="de-CH" dirty="0"/>
              <a:t>AKW </a:t>
            </a:r>
            <a:r>
              <a:rPr lang="de-CH" dirty="0" err="1"/>
              <a:t>Gösgen</a:t>
            </a:r>
            <a:endParaRPr lang="de-CH" dirty="0"/>
          </a:p>
        </p:txBody>
      </p:sp>
      <p:sp>
        <p:nvSpPr>
          <p:cNvPr id="4" name="Textfeld 3"/>
          <p:cNvSpPr txBox="1"/>
          <p:nvPr/>
        </p:nvSpPr>
        <p:spPr>
          <a:xfrm>
            <a:off x="6672714" y="4876800"/>
            <a:ext cx="2300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latin typeface="+mn-lt"/>
              </a:rPr>
              <a:t>Basis: Durchschnitt WKA DE</a:t>
            </a:r>
          </a:p>
        </p:txBody>
      </p:sp>
      <p:sp>
        <p:nvSpPr>
          <p:cNvPr id="16" name="Rechteck: abgerundete Ecken 15"/>
          <p:cNvSpPr/>
          <p:nvPr/>
        </p:nvSpPr>
        <p:spPr>
          <a:xfrm>
            <a:off x="4953001" y="705094"/>
            <a:ext cx="3619500" cy="10661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b="1" dirty="0">
                <a:solidFill>
                  <a:schemeClr val="bg1"/>
                </a:solidFill>
              </a:rPr>
              <a:t>Schweiz: </a:t>
            </a:r>
          </a:p>
          <a:p>
            <a:pPr algn="ctr"/>
            <a:r>
              <a:rPr lang="de-CH" sz="2400" b="1" dirty="0">
                <a:solidFill>
                  <a:schemeClr val="bg1"/>
                </a:solidFill>
              </a:rPr>
              <a:t>60 </a:t>
            </a:r>
            <a:r>
              <a:rPr lang="de-CH" sz="2400" b="1" dirty="0" err="1">
                <a:solidFill>
                  <a:schemeClr val="bg1"/>
                </a:solidFill>
              </a:rPr>
              <a:t>TWh</a:t>
            </a:r>
            <a:endParaRPr lang="de-CH" sz="2400" b="1" dirty="0">
              <a:solidFill>
                <a:schemeClr val="bg1"/>
              </a:solidFill>
            </a:endParaRPr>
          </a:p>
          <a:p>
            <a:pPr algn="ctr"/>
            <a:r>
              <a:rPr lang="de-CH" sz="2400" b="1" dirty="0">
                <a:solidFill>
                  <a:schemeClr val="bg1"/>
                </a:solidFill>
              </a:rPr>
              <a:t>Stromverbrauch pro Jahr</a:t>
            </a:r>
          </a:p>
        </p:txBody>
      </p:sp>
      <p:pic>
        <p:nvPicPr>
          <p:cNvPr id="17" name="Picture 2" descr="Image result for grande dixenc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310" y="1727208"/>
            <a:ext cx="2509520" cy="140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eck 17"/>
          <p:cNvSpPr/>
          <p:nvPr/>
        </p:nvSpPr>
        <p:spPr>
          <a:xfrm>
            <a:off x="825308" y="1350858"/>
            <a:ext cx="2509521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CH" sz="3200" b="1" dirty="0" err="1">
                <a:latin typeface="+mn-lt"/>
              </a:rPr>
              <a:t>Gd</a:t>
            </a:r>
            <a:r>
              <a:rPr lang="de-CH" sz="3200" b="1" dirty="0">
                <a:latin typeface="+mn-lt"/>
              </a:rPr>
              <a:t>. </a:t>
            </a:r>
            <a:r>
              <a:rPr lang="de-CH" sz="3200" b="1" dirty="0" err="1">
                <a:latin typeface="+mn-lt"/>
              </a:rPr>
              <a:t>Dixance</a:t>
            </a:r>
            <a:endParaRPr lang="de-CH" sz="3200" b="1" dirty="0"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223113" y="1964166"/>
            <a:ext cx="2400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>
                <a:latin typeface="+mn-lt"/>
              </a:rPr>
              <a:t>= </a:t>
            </a:r>
            <a:r>
              <a:rPr lang="de-CH" sz="3600" b="1" dirty="0">
                <a:latin typeface="+mn-lt"/>
              </a:rPr>
              <a:t>670 WKA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175291" y="3739125"/>
            <a:ext cx="27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3600">
                <a:latin typeface="+mn-lt"/>
              </a:defRPr>
            </a:lvl1pPr>
          </a:lstStyle>
          <a:p>
            <a:r>
              <a:rPr lang="de-CH" dirty="0"/>
              <a:t>= </a:t>
            </a:r>
            <a:r>
              <a:rPr lang="de-CH" b="1" dirty="0"/>
              <a:t>2’500 WKA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080068" y="2580259"/>
            <a:ext cx="1256137" cy="553998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CH" sz="3600" b="1" dirty="0">
                <a:solidFill>
                  <a:schemeClr val="tx1"/>
                </a:solidFill>
                <a:latin typeface="+mn-lt"/>
              </a:rPr>
              <a:t>~3.5%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077207" y="4479202"/>
            <a:ext cx="1256137" cy="553998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CH" sz="3600" b="1" dirty="0">
                <a:solidFill>
                  <a:schemeClr val="tx1"/>
                </a:solidFill>
                <a:latin typeface="+mn-lt"/>
              </a:rPr>
              <a:t>~13%</a:t>
            </a:r>
          </a:p>
        </p:txBody>
      </p:sp>
    </p:spTree>
    <p:extLst>
      <p:ext uri="{BB962C8B-B14F-4D97-AF65-F5344CB8AC3E}">
        <p14:creationId xmlns:p14="http://schemas.microsoft.com/office/powerpoint/2010/main" val="295514126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6" grpId="0" animBg="1"/>
      <p:bldP spid="18" grpId="0" animBg="1"/>
      <p:bldP spid="19" grpId="0"/>
      <p:bldP spid="11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Vorgeschriebener Abstand zu Wohnhäusern</a:t>
            </a:r>
            <a:br>
              <a:rPr lang="de-CH" dirty="0"/>
            </a:br>
            <a:r>
              <a:rPr lang="de-CH" dirty="0">
                <a:solidFill>
                  <a:schemeClr val="accent1"/>
                </a:solidFill>
              </a:rPr>
              <a:t>Ein Blick zu Nachbarn</a:t>
            </a:r>
            <a:br>
              <a:rPr lang="de-CH" dirty="0"/>
            </a:br>
            <a:br>
              <a:rPr lang="de-CH" dirty="0"/>
            </a:br>
            <a:br>
              <a:rPr lang="de-CH" dirty="0"/>
            </a:br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0C2DF-722C-4461-987D-F19EB486D19C}" type="slidenum">
              <a:rPr lang="de-CH" smtClean="0"/>
              <a:pPr/>
              <a:t>30</a:t>
            </a:fld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925720" y="4074979"/>
            <a:ext cx="2939919" cy="309888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atin typeface="Titillium Web" panose="020B060402020202020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35752" y="3319375"/>
            <a:ext cx="690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Titillium Web" panose="020B0604020202020204" charset="0"/>
              </a:rPr>
              <a:t>200 m</a:t>
            </a:r>
          </a:p>
        </p:txBody>
      </p:sp>
      <p:sp>
        <p:nvSpPr>
          <p:cNvPr id="11" name="Textfeld 10"/>
          <p:cNvSpPr txBox="1"/>
          <p:nvPr/>
        </p:nvSpPr>
        <p:spPr>
          <a:xfrm rot="19022820">
            <a:off x="7705642" y="3815226"/>
            <a:ext cx="119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latin typeface="Titillium Web" panose="020B0604020202020204" charset="0"/>
              </a:rPr>
              <a:t>Bayern</a:t>
            </a:r>
            <a:r>
              <a:rPr lang="de-CH" dirty="0">
                <a:latin typeface="Titillium Web" panose="020B0604020202020204" charset="0"/>
              </a:rPr>
              <a:t> (10H)</a:t>
            </a:r>
          </a:p>
        </p:txBody>
      </p:sp>
      <p:sp>
        <p:nvSpPr>
          <p:cNvPr id="12" name="Textfeld 11"/>
          <p:cNvSpPr txBox="1"/>
          <p:nvPr/>
        </p:nvSpPr>
        <p:spPr>
          <a:xfrm rot="19022820">
            <a:off x="3279810" y="2938254"/>
            <a:ext cx="3736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latin typeface="Titillium Web" panose="020B0604020202020204" charset="0"/>
              </a:rPr>
              <a:t>Baden-Württemberg</a:t>
            </a:r>
            <a:r>
              <a:rPr lang="de-CH" dirty="0">
                <a:latin typeface="Titillium Web" panose="020B0604020202020204" charset="0"/>
              </a:rPr>
              <a:t>, Basel-Land, </a:t>
            </a:r>
            <a:r>
              <a:rPr lang="de-CH" dirty="0" err="1">
                <a:latin typeface="Titillium Web" panose="020B0604020202020204" charset="0"/>
              </a:rPr>
              <a:t>Triengen</a:t>
            </a:r>
            <a:r>
              <a:rPr lang="de-CH" dirty="0">
                <a:latin typeface="Titillium Web" panose="020B0604020202020204" charset="0"/>
              </a:rPr>
              <a:t> LU</a:t>
            </a:r>
          </a:p>
        </p:txBody>
      </p:sp>
      <p:sp>
        <p:nvSpPr>
          <p:cNvPr id="13" name="Textfeld 12"/>
          <p:cNvSpPr txBox="1"/>
          <p:nvPr/>
        </p:nvSpPr>
        <p:spPr>
          <a:xfrm rot="19022820">
            <a:off x="4627247" y="3952984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latin typeface="Titillium Web" panose="020B0604020202020204" charset="0"/>
              </a:rPr>
              <a:t>Hessen</a:t>
            </a:r>
          </a:p>
        </p:txBody>
      </p:sp>
      <p:sp>
        <p:nvSpPr>
          <p:cNvPr id="14" name="Textfeld 13"/>
          <p:cNvSpPr txBox="1"/>
          <p:nvPr/>
        </p:nvSpPr>
        <p:spPr>
          <a:xfrm rot="19022820">
            <a:off x="5061708" y="329294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CH" dirty="0">
              <a:latin typeface="Titillium Web" panose="020B060402020202020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 rot="19022820">
            <a:off x="5185790" y="3403437"/>
            <a:ext cx="2401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latin typeface="Titillium Web" panose="020B0604020202020204" charset="0"/>
              </a:rPr>
              <a:t>Österreich</a:t>
            </a:r>
            <a:r>
              <a:rPr lang="de-CH" dirty="0">
                <a:latin typeface="Titillium Web" panose="020B0604020202020204" charset="0"/>
              </a:rPr>
              <a:t> (Niederösterreich)</a:t>
            </a:r>
          </a:p>
        </p:txBody>
      </p:sp>
      <p:sp>
        <p:nvSpPr>
          <p:cNvPr id="16" name="Textfeld 15"/>
          <p:cNvSpPr txBox="1"/>
          <p:nvPr/>
        </p:nvSpPr>
        <p:spPr>
          <a:xfrm rot="19022820">
            <a:off x="1956154" y="2658372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 err="1">
                <a:latin typeface="Titillium Web" panose="020B0604020202020204" charset="0"/>
              </a:rPr>
              <a:t>Honegg</a:t>
            </a:r>
            <a:endParaRPr lang="de-CH" sz="2800" b="1" dirty="0">
              <a:latin typeface="Titillium Web" panose="020B0604020202020204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2235781" y="3459812"/>
            <a:ext cx="0" cy="883273"/>
          </a:xfrm>
          <a:prstGeom prst="straightConnector1">
            <a:avLst/>
          </a:prstGeom>
          <a:ln w="984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 rot="19022820">
            <a:off x="3766284" y="3130650"/>
            <a:ext cx="3175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latin typeface="Titillium Web" panose="020B0604020202020204" charset="0"/>
              </a:rPr>
              <a:t>Dänemark</a:t>
            </a:r>
            <a:r>
              <a:rPr lang="de-CH" dirty="0">
                <a:latin typeface="Titillium Web" panose="020B0604020202020204" charset="0"/>
              </a:rPr>
              <a:t> (4H) (800m), </a:t>
            </a:r>
            <a:r>
              <a:rPr lang="de-CH" b="1" dirty="0">
                <a:latin typeface="Titillium Web" panose="020B0604020202020204" charset="0"/>
              </a:rPr>
              <a:t>Oberösterreich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430568" y="4529089"/>
            <a:ext cx="851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latin typeface="Titillium Web" panose="020B0604020202020204" charset="0"/>
              </a:rPr>
              <a:t>700 m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529515" y="4529089"/>
            <a:ext cx="85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latin typeface="Titillium Web" panose="020B0604020202020204" charset="0"/>
              </a:rPr>
              <a:t>2000 m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363788" y="4529089"/>
            <a:ext cx="875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latin typeface="Titillium Web" panose="020B0604020202020204" charset="0"/>
              </a:rPr>
              <a:t>1000 m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5135335" y="4529089"/>
            <a:ext cx="893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latin typeface="Titillium Web" panose="020B0604020202020204" charset="0"/>
              </a:rPr>
              <a:t>1200 m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825692" y="4529089"/>
            <a:ext cx="809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latin typeface="Titillium Web" panose="020B0604020202020204" charset="0"/>
              </a:rPr>
              <a:t>300 m</a:t>
            </a:r>
          </a:p>
        </p:txBody>
      </p:sp>
      <p:cxnSp>
        <p:nvCxnSpPr>
          <p:cNvPr id="26" name="Gerader Verbinder 25"/>
          <p:cNvCxnSpPr>
            <a:cxnSpLocks/>
          </p:cNvCxnSpPr>
          <p:nvPr/>
        </p:nvCxnSpPr>
        <p:spPr>
          <a:xfrm>
            <a:off x="2231812" y="4362848"/>
            <a:ext cx="0" cy="186149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>
            <a:cxnSpLocks/>
          </p:cNvCxnSpPr>
          <p:nvPr/>
        </p:nvCxnSpPr>
        <p:spPr>
          <a:xfrm>
            <a:off x="3857898" y="4364839"/>
            <a:ext cx="0" cy="186149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>
            <a:cxnSpLocks/>
          </p:cNvCxnSpPr>
          <p:nvPr/>
        </p:nvCxnSpPr>
        <p:spPr>
          <a:xfrm>
            <a:off x="4797822" y="4384867"/>
            <a:ext cx="0" cy="186149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>
            <a:cxnSpLocks/>
          </p:cNvCxnSpPr>
          <p:nvPr/>
        </p:nvCxnSpPr>
        <p:spPr>
          <a:xfrm>
            <a:off x="5580832" y="4386976"/>
            <a:ext cx="0" cy="186149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cxnSpLocks/>
          </p:cNvCxnSpPr>
          <p:nvPr/>
        </p:nvCxnSpPr>
        <p:spPr>
          <a:xfrm>
            <a:off x="925721" y="4455923"/>
            <a:ext cx="7009554" cy="0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>
            <a:cxnSpLocks/>
          </p:cNvCxnSpPr>
          <p:nvPr/>
        </p:nvCxnSpPr>
        <p:spPr>
          <a:xfrm>
            <a:off x="7954195" y="4368673"/>
            <a:ext cx="0" cy="186149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/>
          <p:cNvCxnSpPr>
            <a:cxnSpLocks/>
          </p:cNvCxnSpPr>
          <p:nvPr/>
        </p:nvCxnSpPr>
        <p:spPr>
          <a:xfrm>
            <a:off x="4255983" y="4374645"/>
            <a:ext cx="0" cy="186149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k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31" y="3620217"/>
            <a:ext cx="476423" cy="76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3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ZUSAMMENFASSUNG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93265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Zusammenfassung</a:t>
            </a:r>
            <a:br>
              <a:rPr lang="de-CH" dirty="0"/>
            </a:br>
            <a:r>
              <a:rPr lang="en-GB" sz="2800" dirty="0" err="1">
                <a:solidFill>
                  <a:schemeClr val="accent1"/>
                </a:solidFill>
              </a:rPr>
              <a:t>Windkraft</a:t>
            </a:r>
            <a:r>
              <a:rPr lang="en-GB" sz="2800" dirty="0">
                <a:solidFill>
                  <a:schemeClr val="accent1"/>
                </a:solidFill>
              </a:rPr>
              <a:t> </a:t>
            </a:r>
            <a:r>
              <a:rPr lang="en-GB" sz="2800" dirty="0" err="1">
                <a:solidFill>
                  <a:schemeClr val="accent1"/>
                </a:solidFill>
              </a:rPr>
              <a:t>ist</a:t>
            </a:r>
            <a:r>
              <a:rPr lang="en-GB" sz="2800" dirty="0">
                <a:solidFill>
                  <a:schemeClr val="accent1"/>
                </a:solidFill>
              </a:rPr>
              <a:t> </a:t>
            </a:r>
            <a:r>
              <a:rPr lang="en-GB" sz="2800" dirty="0" err="1">
                <a:solidFill>
                  <a:schemeClr val="accent1"/>
                </a:solidFill>
              </a:rPr>
              <a:t>nicht</a:t>
            </a:r>
            <a:r>
              <a:rPr lang="en-GB" sz="2800" dirty="0">
                <a:solidFill>
                  <a:schemeClr val="accent1"/>
                </a:solidFill>
              </a:rPr>
              <a:t> </a:t>
            </a:r>
            <a:r>
              <a:rPr lang="en-GB" sz="2800" dirty="0" err="1">
                <a:solidFill>
                  <a:schemeClr val="accent1"/>
                </a:solidFill>
              </a:rPr>
              <a:t>einfach</a:t>
            </a:r>
            <a:r>
              <a:rPr lang="en-GB" sz="2800" dirty="0">
                <a:solidFill>
                  <a:schemeClr val="accent1"/>
                </a:solidFill>
              </a:rPr>
              <a:t> “gut” </a:t>
            </a:r>
            <a:r>
              <a:rPr lang="en-GB" sz="2800" dirty="0" err="1">
                <a:solidFill>
                  <a:schemeClr val="accent1"/>
                </a:solidFill>
              </a:rPr>
              <a:t>oder</a:t>
            </a:r>
            <a:r>
              <a:rPr lang="en-GB" sz="2800" dirty="0">
                <a:solidFill>
                  <a:schemeClr val="accent1"/>
                </a:solidFill>
              </a:rPr>
              <a:t> “</a:t>
            </a:r>
            <a:r>
              <a:rPr lang="en-GB" sz="2800" dirty="0" err="1">
                <a:solidFill>
                  <a:schemeClr val="accent1"/>
                </a:solidFill>
              </a:rPr>
              <a:t>schlecht</a:t>
            </a:r>
            <a:r>
              <a:rPr lang="en-GB" sz="2800" dirty="0">
                <a:solidFill>
                  <a:schemeClr val="accent1"/>
                </a:solidFill>
              </a:rPr>
              <a:t>”!</a:t>
            </a:r>
            <a:br>
              <a:rPr lang="en-GB" sz="2800" dirty="0">
                <a:solidFill>
                  <a:schemeClr val="accent1"/>
                </a:solidFill>
              </a:rPr>
            </a:br>
            <a:br>
              <a:rPr lang="de-CH" dirty="0"/>
            </a:br>
            <a:endParaRPr lang="de-CH" dirty="0">
              <a:solidFill>
                <a:schemeClr val="accent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719139" y="1485899"/>
            <a:ext cx="7993060" cy="3248925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err="1"/>
              <a:t>Windkraft</a:t>
            </a:r>
            <a:r>
              <a:rPr lang="en-GB" sz="2000" dirty="0"/>
              <a:t> </a:t>
            </a:r>
            <a:r>
              <a:rPr lang="en-GB" sz="2000" dirty="0" err="1"/>
              <a:t>macht</a:t>
            </a:r>
            <a:r>
              <a:rPr lang="en-GB" sz="2000" dirty="0"/>
              <a:t> </a:t>
            </a:r>
            <a:r>
              <a:rPr lang="en-GB" sz="2000" dirty="0" err="1"/>
              <a:t>dann</a:t>
            </a:r>
            <a:r>
              <a:rPr lang="en-GB" sz="2000" dirty="0"/>
              <a:t> Sinn, </a:t>
            </a:r>
            <a:r>
              <a:rPr lang="en-GB" sz="2000" dirty="0" err="1"/>
              <a:t>wenn</a:t>
            </a:r>
            <a:endParaRPr lang="en-GB" sz="2000" dirty="0"/>
          </a:p>
          <a:p>
            <a:pPr lvl="2"/>
            <a:r>
              <a:rPr lang="en-GB" sz="2000" dirty="0"/>
              <a:t>…der </a:t>
            </a:r>
            <a:r>
              <a:rPr lang="en-GB" sz="2000" dirty="0" err="1"/>
              <a:t>Abstand</a:t>
            </a:r>
            <a:r>
              <a:rPr lang="en-GB" sz="2000" dirty="0"/>
              <a:t> </a:t>
            </a:r>
            <a:r>
              <a:rPr lang="en-GB" sz="2000" dirty="0" err="1"/>
              <a:t>zu</a:t>
            </a:r>
            <a:r>
              <a:rPr lang="en-GB" sz="2000" dirty="0"/>
              <a:t> </a:t>
            </a:r>
            <a:r>
              <a:rPr lang="en-GB" sz="2000" dirty="0" err="1"/>
              <a:t>bewohntem</a:t>
            </a:r>
            <a:r>
              <a:rPr lang="en-GB" sz="2000" dirty="0"/>
              <a:t> </a:t>
            </a:r>
            <a:r>
              <a:rPr lang="en-GB" sz="2000" dirty="0" err="1"/>
              <a:t>Gebiet</a:t>
            </a:r>
            <a:r>
              <a:rPr lang="en-GB" sz="2000" dirty="0"/>
              <a:t> gross </a:t>
            </a:r>
            <a:r>
              <a:rPr lang="en-GB" sz="2000" dirty="0" err="1"/>
              <a:t>genug</a:t>
            </a:r>
            <a:r>
              <a:rPr lang="en-GB" sz="2000" dirty="0"/>
              <a:t> </a:t>
            </a:r>
            <a:r>
              <a:rPr lang="en-GB" sz="2000" dirty="0" err="1"/>
              <a:t>ist</a:t>
            </a:r>
            <a:endParaRPr lang="en-GB" sz="2000" dirty="0"/>
          </a:p>
          <a:p>
            <a:pPr lvl="2"/>
            <a:r>
              <a:rPr lang="en-GB" sz="2000" dirty="0"/>
              <a:t>…</a:t>
            </a:r>
            <a:r>
              <a:rPr lang="en-GB" sz="2000" dirty="0" err="1"/>
              <a:t>genug</a:t>
            </a:r>
            <a:r>
              <a:rPr lang="en-GB" sz="2000" dirty="0"/>
              <a:t> Wind </a:t>
            </a:r>
            <a:r>
              <a:rPr lang="en-GB" sz="2000" dirty="0" err="1"/>
              <a:t>weht</a:t>
            </a:r>
            <a:endParaRPr lang="en-GB" sz="2000" dirty="0"/>
          </a:p>
          <a:p>
            <a:pPr lvl="2"/>
            <a:r>
              <a:rPr lang="en-GB" sz="2000" dirty="0"/>
              <a:t>…der </a:t>
            </a:r>
            <a:r>
              <a:rPr lang="en-GB" sz="2000" dirty="0" err="1"/>
              <a:t>Schaden</a:t>
            </a:r>
            <a:r>
              <a:rPr lang="en-GB" sz="2000" dirty="0"/>
              <a:t> für die Landschaft </a:t>
            </a:r>
            <a:r>
              <a:rPr lang="en-GB" sz="2000" dirty="0" err="1"/>
              <a:t>möglichst</a:t>
            </a:r>
            <a:r>
              <a:rPr lang="en-GB" sz="2000" dirty="0"/>
              <a:t> </a:t>
            </a:r>
            <a:r>
              <a:rPr lang="en-GB" sz="2000" dirty="0" err="1"/>
              <a:t>tief</a:t>
            </a:r>
            <a:r>
              <a:rPr lang="en-GB" sz="2000" dirty="0"/>
              <a:t> </a:t>
            </a:r>
            <a:r>
              <a:rPr lang="en-GB" sz="2000" dirty="0" err="1"/>
              <a:t>ist</a:t>
            </a:r>
            <a:endParaRPr lang="en-GB" sz="2000" dirty="0"/>
          </a:p>
          <a:p>
            <a:pPr lvl="1"/>
            <a:endParaRPr lang="en-GB" sz="2000" dirty="0"/>
          </a:p>
          <a:p>
            <a:endParaRPr lang="de-CH" sz="2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0C2DF-722C-4461-987D-F19EB486D19C}" type="slidenum">
              <a:rPr lang="de-CH" smtClean="0"/>
              <a:pPr/>
              <a:t>32</a:t>
            </a:fld>
            <a:endParaRPr lang="de-CH"/>
          </a:p>
        </p:txBody>
      </p:sp>
      <p:sp>
        <p:nvSpPr>
          <p:cNvPr id="9" name="Rechteck: abgerundete Ecken 8"/>
          <p:cNvSpPr/>
          <p:nvPr/>
        </p:nvSpPr>
        <p:spPr>
          <a:xfrm>
            <a:off x="719139" y="3028171"/>
            <a:ext cx="7993061" cy="6008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Titillium Web" panose="020B0604020202020204" charset="0"/>
              </a:rPr>
              <a:t>Diese</a:t>
            </a:r>
            <a:r>
              <a:rPr lang="en-GB" sz="2000" b="1" dirty="0">
                <a:solidFill>
                  <a:schemeClr val="bg1"/>
                </a:solidFill>
                <a:latin typeface="Titillium Web" panose="020B060402020202020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Titillium Web" panose="020B0604020202020204" charset="0"/>
              </a:rPr>
              <a:t>Punkte</a:t>
            </a:r>
            <a:r>
              <a:rPr lang="en-GB" sz="2000" b="1" dirty="0">
                <a:solidFill>
                  <a:schemeClr val="bg1"/>
                </a:solidFill>
                <a:latin typeface="Titillium Web" panose="020B060402020202020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Titillium Web" panose="020B0604020202020204" charset="0"/>
              </a:rPr>
              <a:t>sind</a:t>
            </a:r>
            <a:r>
              <a:rPr lang="en-GB" sz="2000" b="1" dirty="0">
                <a:solidFill>
                  <a:schemeClr val="bg1"/>
                </a:solidFill>
                <a:latin typeface="Titillium Web" panose="020B060402020202020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Titillium Web" panose="020B0604020202020204" charset="0"/>
              </a:rPr>
              <a:t>beim</a:t>
            </a:r>
            <a:r>
              <a:rPr lang="en-GB" sz="2000" b="1" dirty="0">
                <a:solidFill>
                  <a:schemeClr val="bg1"/>
                </a:solidFill>
                <a:latin typeface="Titillium Web" panose="020B060402020202020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Titillium Web" panose="020B0604020202020204" charset="0"/>
              </a:rPr>
              <a:t>vorliegenden</a:t>
            </a:r>
            <a:r>
              <a:rPr lang="en-GB" sz="2000" b="1" dirty="0">
                <a:solidFill>
                  <a:schemeClr val="bg1"/>
                </a:solidFill>
                <a:latin typeface="Titillium Web" panose="020B060402020202020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Titillium Web" panose="020B0604020202020204" charset="0"/>
              </a:rPr>
              <a:t>Projekt</a:t>
            </a:r>
            <a:r>
              <a:rPr lang="en-GB" sz="2000" b="1" dirty="0">
                <a:solidFill>
                  <a:schemeClr val="bg1"/>
                </a:solidFill>
                <a:latin typeface="Titillium Web" panose="020B060402020202020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Titillium Web" panose="020B0604020202020204" charset="0"/>
              </a:rPr>
              <a:t>nicht</a:t>
            </a:r>
            <a:r>
              <a:rPr lang="en-GB" sz="2000" b="1" dirty="0">
                <a:solidFill>
                  <a:schemeClr val="bg1"/>
                </a:solidFill>
                <a:latin typeface="Titillium Web" panose="020B060402020202020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Titillium Web" panose="020B0604020202020204" charset="0"/>
              </a:rPr>
              <a:t>erfüllt</a:t>
            </a:r>
            <a:endParaRPr lang="en-GB" sz="2000" b="1" dirty="0">
              <a:solidFill>
                <a:schemeClr val="bg1"/>
              </a:solidFill>
              <a:latin typeface="Titillium Web" panose="020B0604020202020204" charset="0"/>
            </a:endParaRPr>
          </a:p>
        </p:txBody>
      </p:sp>
      <p:sp>
        <p:nvSpPr>
          <p:cNvPr id="10" name="Rechteck: abgerundete Ecken 9"/>
          <p:cNvSpPr/>
          <p:nvPr/>
        </p:nvSpPr>
        <p:spPr>
          <a:xfrm>
            <a:off x="719139" y="3702372"/>
            <a:ext cx="7993061" cy="60292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Titillium Web" panose="020B0604020202020204" charset="0"/>
              </a:rPr>
              <a:t>Wir</a:t>
            </a:r>
            <a:r>
              <a:rPr lang="en-GB" sz="2000" b="1" dirty="0">
                <a:solidFill>
                  <a:schemeClr val="bg1"/>
                </a:solidFill>
                <a:latin typeface="Titillium Web" panose="020B060402020202020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Titillium Web" panose="020B0604020202020204" charset="0"/>
              </a:rPr>
              <a:t>lehnen</a:t>
            </a:r>
            <a:r>
              <a:rPr lang="en-GB" sz="2000" b="1" dirty="0">
                <a:solidFill>
                  <a:schemeClr val="bg1"/>
                </a:solidFill>
                <a:latin typeface="Titillium Web" panose="020B0604020202020204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Titillium Web" panose="020B0604020202020204" charset="0"/>
              </a:rPr>
              <a:t>daher</a:t>
            </a:r>
            <a:r>
              <a:rPr lang="en-GB" sz="2000" b="1" dirty="0">
                <a:solidFill>
                  <a:schemeClr val="bg1"/>
                </a:solidFill>
                <a:latin typeface="Titillium Web" panose="020B0604020202020204" charset="0"/>
              </a:rPr>
              <a:t> das </a:t>
            </a:r>
            <a:r>
              <a:rPr lang="en-GB" sz="2000" b="1" dirty="0" err="1">
                <a:solidFill>
                  <a:schemeClr val="bg1"/>
                </a:solidFill>
                <a:latin typeface="Titillium Web" panose="020B0604020202020204" charset="0"/>
              </a:rPr>
              <a:t>Projekt</a:t>
            </a:r>
            <a:r>
              <a:rPr lang="en-GB" sz="2000" b="1" dirty="0">
                <a:solidFill>
                  <a:schemeClr val="bg1"/>
                </a:solidFill>
                <a:latin typeface="Titillium Web" panose="020B0604020202020204" charset="0"/>
              </a:rPr>
              <a:t> ab</a:t>
            </a:r>
          </a:p>
        </p:txBody>
      </p:sp>
      <p:sp>
        <p:nvSpPr>
          <p:cNvPr id="11" name="Rechteck: abgerundete Ecken 10"/>
          <p:cNvSpPr/>
          <p:nvPr/>
        </p:nvSpPr>
        <p:spPr>
          <a:xfrm>
            <a:off x="719138" y="4390418"/>
            <a:ext cx="7993061" cy="6142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sz="2000" b="1" dirty="0">
                <a:solidFill>
                  <a:schemeClr val="bg1"/>
                </a:solidFill>
                <a:latin typeface="Titillium Web" panose="020B0604020202020204" charset="0"/>
              </a:rPr>
              <a:t>Mindestabstand von 1000 m zu bewohnten Häusern</a:t>
            </a:r>
          </a:p>
          <a:p>
            <a:pPr algn="ctr"/>
            <a:r>
              <a:rPr lang="de-CH" sz="2400" b="1" dirty="0">
                <a:solidFill>
                  <a:schemeClr val="bg1"/>
                </a:solidFill>
                <a:latin typeface="Titillium Web" panose="020B0604020202020204" charset="0"/>
              </a:rPr>
              <a:t>Zum  Schutze unserer Bevölkerung!</a:t>
            </a:r>
            <a:endParaRPr lang="en-GB" sz="2400" b="1" dirty="0">
              <a:solidFill>
                <a:schemeClr val="bg1"/>
              </a:solidFill>
              <a:latin typeface="Titillium We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8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38" y="714375"/>
            <a:ext cx="7726694" cy="184785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3820061"/>
            <a:ext cx="9144000" cy="132343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8000" b="1" dirty="0">
                <a:solidFill>
                  <a:schemeClr val="bg1"/>
                </a:solidFill>
                <a:latin typeface="Titillium Web" panose="020B0604020202020204" charset="0"/>
              </a:rPr>
              <a:t>Besten Dank!</a:t>
            </a:r>
          </a:p>
        </p:txBody>
      </p:sp>
    </p:spTree>
    <p:extLst>
      <p:ext uri="{BB962C8B-B14F-4D97-AF65-F5344CB8AC3E}">
        <p14:creationId xmlns:p14="http://schemas.microsoft.com/office/powerpoint/2010/main" val="36575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accel="6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Wovon sprechen wir?</a:t>
            </a:r>
            <a:br>
              <a:rPr lang="de-CH" dirty="0"/>
            </a:br>
            <a:r>
              <a:rPr lang="de-CH" dirty="0">
                <a:solidFill>
                  <a:schemeClr val="accent1"/>
                </a:solidFill>
              </a:rPr>
              <a:t>Alle AKW durch Windkraft ersetzen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425" y="1586325"/>
            <a:ext cx="8052687" cy="3148499"/>
          </a:xfrm>
        </p:spPr>
        <p:txBody>
          <a:bodyPr/>
          <a:lstStyle/>
          <a:p>
            <a:pPr marL="0" indent="0">
              <a:buNone/>
            </a:pPr>
            <a:r>
              <a:rPr lang="de-CH" sz="2400" b="1" dirty="0"/>
              <a:t>22 </a:t>
            </a:r>
            <a:r>
              <a:rPr lang="de-CH" sz="2400" b="1" dirty="0" err="1"/>
              <a:t>TWh</a:t>
            </a:r>
            <a:endParaRPr lang="de-CH" dirty="0"/>
          </a:p>
          <a:p>
            <a:pPr>
              <a:buFont typeface="Wingdings" panose="05000000000000000000" pitchFamily="2" charset="2"/>
              <a:buChar char="à"/>
            </a:pPr>
            <a:r>
              <a:rPr lang="de-CH" sz="3600" b="1" dirty="0"/>
              <a:t>6’900</a:t>
            </a:r>
            <a:r>
              <a:rPr lang="de-CH" sz="2400" b="1" dirty="0"/>
              <a:t> Anlagen in der CH</a:t>
            </a:r>
          </a:p>
          <a:p>
            <a:pPr>
              <a:buFont typeface="Wingdings" panose="05000000000000000000" pitchFamily="2" charset="2"/>
              <a:buChar char="à"/>
            </a:pPr>
            <a:endParaRPr lang="de-CH" sz="2400" b="1" dirty="0"/>
          </a:p>
          <a:p>
            <a:pPr marL="0" indent="0">
              <a:buNone/>
            </a:pPr>
            <a:r>
              <a:rPr lang="de-CH" sz="2400" b="1" dirty="0"/>
              <a:t>Linie vom </a:t>
            </a:r>
            <a:r>
              <a:rPr lang="de-CH" sz="2400" b="1" dirty="0" err="1"/>
              <a:t>Genfersee</a:t>
            </a:r>
            <a:r>
              <a:rPr lang="de-CH" sz="2400" b="1" dirty="0"/>
              <a:t> zum Bodensee: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CH" sz="2400" b="1" dirty="0"/>
              <a:t>27 Anlagen pro km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CH" sz="2400" b="1" dirty="0"/>
              <a:t>Alle </a:t>
            </a:r>
            <a:r>
              <a:rPr lang="de-CH" sz="3600" b="1" dirty="0"/>
              <a:t>37 Meter </a:t>
            </a:r>
            <a:r>
              <a:rPr lang="de-CH" sz="2400" b="1" dirty="0"/>
              <a:t>eine Anlage</a:t>
            </a:r>
          </a:p>
          <a:p>
            <a:pPr marL="0" indent="0">
              <a:buNone/>
            </a:pPr>
            <a:endParaRPr lang="de-CH" sz="3600" b="1" dirty="0"/>
          </a:p>
          <a:p>
            <a:pPr marL="0" indent="0">
              <a:buNone/>
            </a:pPr>
            <a:endParaRPr lang="de-CH" sz="3600" b="1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0C2DF-722C-4461-987D-F19EB486D19C}" type="slidenum">
              <a:rPr lang="de-CH" smtClean="0"/>
              <a:pPr/>
              <a:t>4</a:t>
            </a:fld>
            <a:endParaRPr lang="de-CH"/>
          </a:p>
        </p:txBody>
      </p:sp>
      <p:sp>
        <p:nvSpPr>
          <p:cNvPr id="6" name="Rechteck: abgerundete Ecken 5"/>
          <p:cNvSpPr/>
          <p:nvPr/>
        </p:nvSpPr>
        <p:spPr>
          <a:xfrm>
            <a:off x="6362700" y="705094"/>
            <a:ext cx="2209800" cy="7331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b="1" dirty="0">
                <a:solidFill>
                  <a:schemeClr val="bg1"/>
                </a:solidFill>
              </a:rPr>
              <a:t>Schweiz: </a:t>
            </a:r>
          </a:p>
          <a:p>
            <a:pPr algn="ctr"/>
            <a:r>
              <a:rPr lang="de-CH" sz="2000" b="1" dirty="0">
                <a:solidFill>
                  <a:schemeClr val="bg1"/>
                </a:solidFill>
              </a:rPr>
              <a:t>60 </a:t>
            </a:r>
            <a:r>
              <a:rPr lang="de-CH" sz="2000" b="1" dirty="0" err="1">
                <a:solidFill>
                  <a:schemeClr val="bg1"/>
                </a:solidFill>
              </a:rPr>
              <a:t>TWh</a:t>
            </a:r>
            <a:endParaRPr lang="de-CH" sz="2000" b="1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672714" y="4876800"/>
            <a:ext cx="2300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latin typeface="+mn-lt"/>
              </a:rPr>
              <a:t>Basis: Durchschnitt WKA DE</a:t>
            </a:r>
          </a:p>
        </p:txBody>
      </p:sp>
    </p:spTree>
    <p:extLst>
      <p:ext uri="{BB962C8B-B14F-4D97-AF65-F5344CB8AC3E}">
        <p14:creationId xmlns:p14="http://schemas.microsoft.com/office/powerpoint/2010/main" val="376286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Aurich, Deutschland</a:t>
            </a:r>
            <a:br>
              <a:rPr lang="de-CH" dirty="0"/>
            </a:br>
            <a:r>
              <a:rPr lang="de-CH" dirty="0">
                <a:solidFill>
                  <a:schemeClr val="accent1"/>
                </a:solidFill>
              </a:rPr>
              <a:t>Das Ergebnis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>
          <a:xfrm>
            <a:off x="6094039" y="1995488"/>
            <a:ext cx="2409063" cy="1382450"/>
          </a:xfrm>
        </p:spPr>
        <p:txBody>
          <a:bodyPr/>
          <a:lstStyle/>
          <a:p>
            <a:pPr marL="180975" indent="-180975"/>
            <a:r>
              <a:rPr lang="de-CH" sz="2400" b="1" dirty="0"/>
              <a:t>In der CH noch viel schlimmer: </a:t>
            </a:r>
          </a:p>
          <a:p>
            <a:pPr marL="180975" indent="-180975"/>
            <a:endParaRPr lang="de-CH" dirty="0">
              <a:sym typeface="Wingdings" panose="05000000000000000000" pitchFamily="2" charset="2"/>
            </a:endParaRPr>
          </a:p>
          <a:p>
            <a:pPr marL="180975" indent="-180975">
              <a:buNone/>
            </a:pPr>
            <a:r>
              <a:rPr lang="de-CH" sz="3600" b="1" dirty="0">
                <a:sym typeface="Wingdings" panose="05000000000000000000" pitchFamily="2" charset="2"/>
              </a:rPr>
              <a:t></a:t>
            </a:r>
            <a:r>
              <a:rPr lang="de-CH" sz="3600" b="1" dirty="0"/>
              <a:t> Kreten!</a:t>
            </a:r>
          </a:p>
          <a:p>
            <a:pPr marL="180975" indent="-180975"/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0C2DF-722C-4461-987D-F19EB486D19C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4" name="Picture 2" descr="http://gfa-aurich.org/wp-content/uploads/2015/10/JWI-G-414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373" y="1488390"/>
            <a:ext cx="5156835" cy="34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21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DIMENSIONEN &amp; VISUALISIERUNGEN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9918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enderbilder.kleinerfunk.ch/Saentis/Saentisturm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9618" y="2806904"/>
            <a:ext cx="1319833" cy="206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+mn-lt"/>
              </a:rPr>
              <a:t>DIMENSIONEN</a:t>
            </a:r>
            <a:br>
              <a:rPr lang="de-CH" dirty="0">
                <a:latin typeface="+mn-lt"/>
              </a:rPr>
            </a:br>
            <a:r>
              <a:rPr lang="de-CH" dirty="0">
                <a:solidFill>
                  <a:schemeClr val="accent1"/>
                </a:solidFill>
                <a:latin typeface="+mn-lt"/>
              </a:rPr>
              <a:t>ENERCON E-126 EP4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0C2DF-722C-4461-987D-F19EB486D19C}" type="slidenum">
              <a:rPr lang="de-CH" smtClean="0">
                <a:latin typeface="+mn-lt"/>
              </a:rPr>
              <a:pPr/>
              <a:t>7</a:t>
            </a:fld>
            <a:endParaRPr lang="de-CH" dirty="0">
              <a:latin typeface="+mn-lt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239" y="1434328"/>
            <a:ext cx="2145529" cy="3443537"/>
          </a:xfrm>
          <a:prstGeom prst="rect">
            <a:avLst/>
          </a:prstGeom>
        </p:spPr>
      </p:pic>
      <p:sp>
        <p:nvSpPr>
          <p:cNvPr id="6" name="Inhaltsplatzhalter 1"/>
          <p:cNvSpPr txBox="1">
            <a:spLocks/>
          </p:cNvSpPr>
          <p:nvPr/>
        </p:nvSpPr>
        <p:spPr>
          <a:xfrm>
            <a:off x="6700115" y="1736736"/>
            <a:ext cx="2389584" cy="3149077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CH" sz="2900" b="1" dirty="0">
                <a:latin typeface="+mn-lt"/>
              </a:rPr>
              <a:t>Rotor: 360 t</a:t>
            </a:r>
          </a:p>
          <a:p>
            <a:r>
              <a:rPr lang="de-CH" sz="2900" b="1" dirty="0">
                <a:latin typeface="+mn-lt"/>
              </a:rPr>
              <a:t>Turm: 2’800 t</a:t>
            </a:r>
          </a:p>
          <a:p>
            <a:r>
              <a:rPr lang="de-CH" sz="2900" b="1" dirty="0">
                <a:latin typeface="+mn-lt"/>
              </a:rPr>
              <a:t>Fundament: 3’500 t</a:t>
            </a:r>
          </a:p>
          <a:p>
            <a:endParaRPr lang="de-CH" sz="2900" b="1" dirty="0">
              <a:latin typeface="+mn-lt"/>
            </a:endParaRPr>
          </a:p>
          <a:p>
            <a:endParaRPr lang="de-CH" sz="2000" b="1" dirty="0">
              <a:latin typeface="+mn-lt"/>
            </a:endParaRPr>
          </a:p>
          <a:p>
            <a:endParaRPr lang="de-CH" sz="2000" b="1" dirty="0">
              <a:latin typeface="+mn-lt"/>
            </a:endParaRPr>
          </a:p>
          <a:p>
            <a:endParaRPr lang="de-CH" sz="2000" b="1" dirty="0">
              <a:latin typeface="+mn-lt"/>
            </a:endParaRPr>
          </a:p>
          <a:p>
            <a:r>
              <a:rPr lang="de-CH" sz="3600" b="1" dirty="0">
                <a:latin typeface="+mn-lt"/>
              </a:rPr>
              <a:t>Total: ca. 7’000 t</a:t>
            </a:r>
          </a:p>
          <a:p>
            <a:endParaRPr lang="de-CH" sz="3600" b="1" dirty="0">
              <a:latin typeface="+mn-lt"/>
            </a:endParaRPr>
          </a:p>
          <a:p>
            <a:endParaRPr lang="de-CH" sz="3600" b="1" dirty="0">
              <a:latin typeface="+mn-lt"/>
            </a:endParaRPr>
          </a:p>
          <a:p>
            <a:endParaRPr lang="de-CH" sz="3600" b="1" dirty="0">
              <a:latin typeface="+mn-lt"/>
            </a:endParaRPr>
          </a:p>
          <a:p>
            <a:r>
              <a:rPr lang="de-CH" sz="3600" b="1" dirty="0">
                <a:latin typeface="+mn-lt"/>
              </a:rPr>
              <a:t>Lebensdauer:</a:t>
            </a:r>
          </a:p>
          <a:p>
            <a:r>
              <a:rPr lang="de-CH" sz="3600" b="1" dirty="0">
                <a:solidFill>
                  <a:schemeClr val="accent1"/>
                </a:solidFill>
                <a:latin typeface="+mn-lt"/>
              </a:rPr>
              <a:t>Ca. 20 Jahre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4246441" y="1191002"/>
            <a:ext cx="1526937" cy="3694812"/>
            <a:chOff x="4246441" y="1191002"/>
            <a:chExt cx="1526937" cy="3694812"/>
          </a:xfrm>
        </p:grpSpPr>
        <p:cxnSp>
          <p:nvCxnSpPr>
            <p:cNvPr id="8" name="Gerade Verbindung mit Pfeil 7"/>
            <p:cNvCxnSpPr/>
            <p:nvPr/>
          </p:nvCxnSpPr>
          <p:spPr>
            <a:xfrm>
              <a:off x="4246441" y="1434328"/>
              <a:ext cx="0" cy="3451486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feld 8"/>
            <p:cNvSpPr txBox="1"/>
            <p:nvPr/>
          </p:nvSpPr>
          <p:spPr>
            <a:xfrm>
              <a:off x="4351076" y="1191002"/>
              <a:ext cx="142230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CH" sz="2800" b="1" dirty="0">
                  <a:solidFill>
                    <a:schemeClr val="accent1"/>
                  </a:solidFill>
                  <a:latin typeface="+mn-lt"/>
                </a:rPr>
                <a:t>198.5m</a:t>
              </a: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748340" y="2283684"/>
            <a:ext cx="1485090" cy="2633439"/>
            <a:chOff x="748340" y="2283684"/>
            <a:chExt cx="1485090" cy="2633439"/>
          </a:xfrm>
        </p:grpSpPr>
        <p:cxnSp>
          <p:nvCxnSpPr>
            <p:cNvPr id="10" name="Gerade Verbindung mit Pfeil 9"/>
            <p:cNvCxnSpPr>
              <a:cxnSpLocks/>
            </p:cNvCxnSpPr>
            <p:nvPr/>
          </p:nvCxnSpPr>
          <p:spPr>
            <a:xfrm flipH="1">
              <a:off x="1823608" y="2551926"/>
              <a:ext cx="1879" cy="2365197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748340" y="2283684"/>
              <a:ext cx="14850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800" b="1" dirty="0">
                  <a:solidFill>
                    <a:schemeClr val="accent1"/>
                  </a:solidFill>
                  <a:latin typeface="+mn-lt"/>
                </a:rPr>
                <a:t>135m</a:t>
              </a: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1968803" y="2048530"/>
            <a:ext cx="2058309" cy="523220"/>
            <a:chOff x="1968803" y="2048530"/>
            <a:chExt cx="2058309" cy="523220"/>
          </a:xfrm>
        </p:grpSpPr>
        <p:cxnSp>
          <p:nvCxnSpPr>
            <p:cNvPr id="13" name="Gerade Verbindung mit Pfeil 12"/>
            <p:cNvCxnSpPr/>
            <p:nvPr/>
          </p:nvCxnSpPr>
          <p:spPr>
            <a:xfrm rot="5400000">
              <a:off x="2997958" y="1516141"/>
              <a:ext cx="0" cy="2058309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2492495" y="2048530"/>
              <a:ext cx="12041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800" b="1" dirty="0">
                  <a:solidFill>
                    <a:schemeClr val="accent1"/>
                  </a:solidFill>
                  <a:latin typeface="+mn-lt"/>
                </a:rPr>
                <a:t>127 m</a:t>
              </a:r>
            </a:p>
          </p:txBody>
        </p:sp>
      </p:grpSp>
      <p:sp>
        <p:nvSpPr>
          <p:cNvPr id="16" name="Rechteck 15"/>
          <p:cNvSpPr/>
          <p:nvPr/>
        </p:nvSpPr>
        <p:spPr>
          <a:xfrm>
            <a:off x="2016873" y="3789020"/>
            <a:ext cx="662699" cy="1096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accent1"/>
              </a:solidFill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5361339" y="2876550"/>
            <a:ext cx="973343" cy="1971186"/>
            <a:chOff x="1226593" y="1162295"/>
            <a:chExt cx="3140939" cy="5005592"/>
          </a:xfrm>
        </p:grpSpPr>
        <p:cxnSp>
          <p:nvCxnSpPr>
            <p:cNvPr id="19" name="Gerade Verbindung mit Pfeil 18"/>
            <p:cNvCxnSpPr/>
            <p:nvPr/>
          </p:nvCxnSpPr>
          <p:spPr>
            <a:xfrm>
              <a:off x="1362974" y="1162295"/>
              <a:ext cx="0" cy="5005592"/>
            </a:xfrm>
            <a:prstGeom prst="straightConnector1">
              <a:avLst/>
            </a:prstGeom>
            <a:ln w="762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/>
            <p:cNvSpPr txBox="1"/>
            <p:nvPr/>
          </p:nvSpPr>
          <p:spPr>
            <a:xfrm>
              <a:off x="1226593" y="2960317"/>
              <a:ext cx="3140939" cy="1288572"/>
            </a:xfrm>
            <a:prstGeom prst="rect">
              <a:avLst/>
            </a:prstGeom>
            <a:ln w="76200">
              <a:noFill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>
              <a:spAutoFit/>
            </a:bodyPr>
            <a:lstStyle/>
            <a:p>
              <a:r>
                <a:rPr lang="de-CH" sz="2400" b="1" dirty="0">
                  <a:solidFill>
                    <a:schemeClr val="accent1"/>
                  </a:solidFill>
                  <a:latin typeface="+mn-lt"/>
                </a:rPr>
                <a:t>123m</a:t>
              </a:r>
            </a:p>
          </p:txBody>
        </p:sp>
      </p:grpSp>
      <p:pic>
        <p:nvPicPr>
          <p:cNvPr id="1026" name="Picture 2" descr="Image result for mensch clipar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278" y="4822031"/>
            <a:ext cx="46943" cy="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13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Visualisierung</a:t>
            </a:r>
            <a:br>
              <a:rPr lang="de-CH" dirty="0"/>
            </a:br>
            <a:r>
              <a:rPr lang="de-CH" dirty="0">
                <a:solidFill>
                  <a:schemeClr val="accent1"/>
                </a:solidFill>
              </a:rPr>
              <a:t>Aus der Luft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0C2DF-722C-4461-987D-F19EB486D19C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46" y="1723813"/>
            <a:ext cx="7890954" cy="276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3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Visualisierung</a:t>
            </a:r>
            <a:br>
              <a:rPr lang="de-CH" dirty="0"/>
            </a:br>
            <a:r>
              <a:rPr lang="de-CH" dirty="0">
                <a:solidFill>
                  <a:schemeClr val="accent1"/>
                </a:solidFill>
              </a:rPr>
              <a:t>Von Wald AR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50C2DF-722C-4461-987D-F19EB486D19C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8" y="1965960"/>
            <a:ext cx="7993062" cy="2285145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4491439" y="2455648"/>
            <a:ext cx="3031163" cy="652885"/>
            <a:chOff x="5772770" y="2471565"/>
            <a:chExt cx="4369450" cy="957434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772770" y="2931449"/>
              <a:ext cx="323230" cy="497550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290930" y="2781300"/>
              <a:ext cx="323230" cy="497550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809090" y="2682674"/>
              <a:ext cx="323230" cy="49755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426310" y="2616345"/>
              <a:ext cx="323230" cy="497550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921610" y="2555385"/>
              <a:ext cx="323230" cy="497550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477870" y="2524905"/>
              <a:ext cx="323230" cy="497550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935070" y="2471565"/>
              <a:ext cx="323230" cy="497550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384650" y="2486805"/>
              <a:ext cx="323230" cy="497550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818990" y="2479185"/>
              <a:ext cx="323230" cy="497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504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Fidele template">
  <a:themeElements>
    <a:clrScheme name="Dino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FF004E"/>
      </a:accent1>
      <a:accent2>
        <a:srgbClr val="992549"/>
      </a:accent2>
      <a:accent3>
        <a:srgbClr val="D91CFF"/>
      </a:accent3>
      <a:accent4>
        <a:srgbClr val="F1FF5D"/>
      </a:accent4>
      <a:accent5>
        <a:srgbClr val="CCBD03"/>
      </a:accent5>
      <a:accent6>
        <a:srgbClr val="000000"/>
      </a:accent6>
      <a:hlink>
        <a:srgbClr val="1155CC"/>
      </a:hlink>
      <a:folHlink>
        <a:srgbClr val="6611CC"/>
      </a:folHlink>
    </a:clrScheme>
    <a:fontScheme name="Titillium Web">
      <a:majorFont>
        <a:latin typeface="Titillium Web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dele" id="{13C3353A-9F95-47D1-A4D7-C7A30125FFEC}" vid="{5262619D-B292-4BDF-A828-48C3349E879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no">
    <a:dk1>
      <a:srgbClr val="000000"/>
    </a:dk1>
    <a:lt1>
      <a:srgbClr val="FFFFFF"/>
    </a:lt1>
    <a:dk2>
      <a:srgbClr val="666666"/>
    </a:dk2>
    <a:lt2>
      <a:srgbClr val="CCCCCC"/>
    </a:lt2>
    <a:accent1>
      <a:srgbClr val="FF004E"/>
    </a:accent1>
    <a:accent2>
      <a:srgbClr val="992549"/>
    </a:accent2>
    <a:accent3>
      <a:srgbClr val="D91CFF"/>
    </a:accent3>
    <a:accent4>
      <a:srgbClr val="F1FF5D"/>
    </a:accent4>
    <a:accent5>
      <a:srgbClr val="CCBD03"/>
    </a:accent5>
    <a:accent6>
      <a:srgbClr val="000000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Dino">
    <a:dk1>
      <a:srgbClr val="000000"/>
    </a:dk1>
    <a:lt1>
      <a:srgbClr val="FFFFFF"/>
    </a:lt1>
    <a:dk2>
      <a:srgbClr val="666666"/>
    </a:dk2>
    <a:lt2>
      <a:srgbClr val="CCCCCC"/>
    </a:lt2>
    <a:accent1>
      <a:srgbClr val="FF004E"/>
    </a:accent1>
    <a:accent2>
      <a:srgbClr val="992549"/>
    </a:accent2>
    <a:accent3>
      <a:srgbClr val="D91CFF"/>
    </a:accent3>
    <a:accent4>
      <a:srgbClr val="F1FF5D"/>
    </a:accent4>
    <a:accent5>
      <a:srgbClr val="CCBD03"/>
    </a:accent5>
    <a:accent6>
      <a:srgbClr val="000000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Dino">
    <a:dk1>
      <a:srgbClr val="000000"/>
    </a:dk1>
    <a:lt1>
      <a:srgbClr val="FFFFFF"/>
    </a:lt1>
    <a:dk2>
      <a:srgbClr val="666666"/>
    </a:dk2>
    <a:lt2>
      <a:srgbClr val="CCCCCC"/>
    </a:lt2>
    <a:accent1>
      <a:srgbClr val="FF004E"/>
    </a:accent1>
    <a:accent2>
      <a:srgbClr val="992549"/>
    </a:accent2>
    <a:accent3>
      <a:srgbClr val="D91CFF"/>
    </a:accent3>
    <a:accent4>
      <a:srgbClr val="F1FF5D"/>
    </a:accent4>
    <a:accent5>
      <a:srgbClr val="CCBD03"/>
    </a:accent5>
    <a:accent6>
      <a:srgbClr val="000000"/>
    </a:accent6>
    <a:hlink>
      <a:srgbClr val="1155CC"/>
    </a:hlink>
    <a:folHlink>
      <a:srgbClr val="6611CC"/>
    </a:folHlink>
  </a:clrScheme>
</a:themeOverride>
</file>

<file path=ppt/theme/themeOverride4.xml><?xml version="1.0" encoding="utf-8"?>
<a:themeOverride xmlns:a="http://schemas.openxmlformats.org/drawingml/2006/main">
  <a:clrScheme name="Dino">
    <a:dk1>
      <a:srgbClr val="000000"/>
    </a:dk1>
    <a:lt1>
      <a:srgbClr val="FFFFFF"/>
    </a:lt1>
    <a:dk2>
      <a:srgbClr val="666666"/>
    </a:dk2>
    <a:lt2>
      <a:srgbClr val="CCCCCC"/>
    </a:lt2>
    <a:accent1>
      <a:srgbClr val="FF004E"/>
    </a:accent1>
    <a:accent2>
      <a:srgbClr val="992549"/>
    </a:accent2>
    <a:accent3>
      <a:srgbClr val="D91CFF"/>
    </a:accent3>
    <a:accent4>
      <a:srgbClr val="F1FF5D"/>
    </a:accent4>
    <a:accent5>
      <a:srgbClr val="CCBD03"/>
    </a:accent5>
    <a:accent6>
      <a:srgbClr val="000000"/>
    </a:accent6>
    <a:hlink>
      <a:srgbClr val="1155CC"/>
    </a:hlink>
    <a:folHlink>
      <a:srgbClr val="6611CC"/>
    </a:folHlink>
  </a:clrScheme>
</a:themeOverride>
</file>

<file path=ppt/theme/themeOverride5.xml><?xml version="1.0" encoding="utf-8"?>
<a:themeOverride xmlns:a="http://schemas.openxmlformats.org/drawingml/2006/main">
  <a:clrScheme name="Dino">
    <a:dk1>
      <a:srgbClr val="000000"/>
    </a:dk1>
    <a:lt1>
      <a:srgbClr val="FFFFFF"/>
    </a:lt1>
    <a:dk2>
      <a:srgbClr val="666666"/>
    </a:dk2>
    <a:lt2>
      <a:srgbClr val="CCCCCC"/>
    </a:lt2>
    <a:accent1>
      <a:srgbClr val="FF004E"/>
    </a:accent1>
    <a:accent2>
      <a:srgbClr val="992549"/>
    </a:accent2>
    <a:accent3>
      <a:srgbClr val="D91CFF"/>
    </a:accent3>
    <a:accent4>
      <a:srgbClr val="F1FF5D"/>
    </a:accent4>
    <a:accent5>
      <a:srgbClr val="CCBD03"/>
    </a:accent5>
    <a:accent6>
      <a:srgbClr val="000000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805</Words>
  <Application>Microsoft Office PowerPoint</Application>
  <PresentationFormat>Bildschirmpräsentation (16:9)</PresentationFormat>
  <Paragraphs>242</Paragraphs>
  <Slides>33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7" baseType="lpstr">
      <vt:lpstr>Arial</vt:lpstr>
      <vt:lpstr>Wingdings</vt:lpstr>
      <vt:lpstr>Titillium Web</vt:lpstr>
      <vt:lpstr>1_Fidele template</vt:lpstr>
      <vt:lpstr>PRO LANDSCHAFT AR/AI</vt:lpstr>
      <vt:lpstr>GRÖSSENORDNUNGEN</vt:lpstr>
      <vt:lpstr>Wovon sprechen wir? Grössenordnungen</vt:lpstr>
      <vt:lpstr>Wovon sprechen wir? Alle AKW durch Windkraft ersetzen</vt:lpstr>
      <vt:lpstr>Aurich, Deutschland Das Ergebnis</vt:lpstr>
      <vt:lpstr>DIMENSIONEN &amp; VISUALISIERUNGEN</vt:lpstr>
      <vt:lpstr>DIMENSIONEN ENERCON E-126 EP4</vt:lpstr>
      <vt:lpstr>Visualisierung Aus der Luft</vt:lpstr>
      <vt:lpstr>Visualisierung Von Wald AR</vt:lpstr>
      <vt:lpstr>ERTRAG VON WINDKRAFTANLAGEN</vt:lpstr>
      <vt:lpstr>Stromertrag Wind ist wirklich wichtig!</vt:lpstr>
      <vt:lpstr>Windpotential Europa </vt:lpstr>
      <vt:lpstr>Effektive gemessene Windgeschwindigkeiten In der Schweiz</vt:lpstr>
      <vt:lpstr>Quasi Windstille Und wie die Schweiz darauf reagiert</vt:lpstr>
      <vt:lpstr>Windmessungen Projekt Honegg Die Verwirrung ist gross</vt:lpstr>
      <vt:lpstr>Subventionen So wird Ihr Geld verschleudert</vt:lpstr>
      <vt:lpstr>VERSCHANDELUNG DER LANDSCHAFT EINGRIFFE IN DIE NATUR </vt:lpstr>
      <vt:lpstr>Das Appenzellerland… …und warum wir gerne hier wohnen</vt:lpstr>
      <vt:lpstr>Natur Massive Eingriffe</vt:lpstr>
      <vt:lpstr>Kanton AI Beurteilung Windkraft</vt:lpstr>
      <vt:lpstr>NACHTEILE FÜR DIE MENSCHEN</vt:lpstr>
      <vt:lpstr>Lärmemissionen 105dB(A) auf Nabenhöhe</vt:lpstr>
      <vt:lpstr>Lärmemissionen Aussagen der EMPA</vt:lpstr>
      <vt:lpstr>Lärmschutz Empfehlungen WHO</vt:lpstr>
      <vt:lpstr>Infraschall Ein kontroverses Thema</vt:lpstr>
      <vt:lpstr>Visualisierung Schattenschlag – sogar Ende Mai</vt:lpstr>
      <vt:lpstr>Tiefere Immobilienpreise Auch Sie können betroffen sein!</vt:lpstr>
      <vt:lpstr>Geld Wer kassiert und wer bezahlt </vt:lpstr>
      <vt:lpstr>MEHR ABSTAND!</vt:lpstr>
      <vt:lpstr>Vorgeschriebener Abstand zu Wohnhäusern Ein Blick zu Nachbarn   </vt:lpstr>
      <vt:lpstr>ZUSAMMENFASSUNG</vt:lpstr>
      <vt:lpstr>Zusammenfassung Windkraft ist nicht einfach “gut” oder “schlecht”! 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2017-01-27T07:10:15Z</dcterms:created>
  <dcterms:modified xsi:type="dcterms:W3CDTF">2017-01-28T16:24:10Z</dcterms:modified>
</cp:coreProperties>
</file>